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6" r:id="rId2"/>
    <p:sldId id="257" r:id="rId3"/>
    <p:sldId id="259" r:id="rId4"/>
    <p:sldId id="260" r:id="rId5"/>
    <p:sldId id="261" r:id="rId6"/>
    <p:sldId id="262" r:id="rId7"/>
    <p:sldId id="264" r:id="rId8"/>
    <p:sldId id="267" r:id="rId9"/>
    <p:sldId id="266" r:id="rId10"/>
    <p:sldId id="268" r:id="rId11"/>
    <p:sldId id="270" r:id="rId12"/>
    <p:sldId id="271" r:id="rId13"/>
    <p:sldId id="269" r:id="rId14"/>
    <p:sldId id="272" r:id="rId15"/>
    <p:sldId id="273" r:id="rId16"/>
    <p:sldId id="274" r:id="rId17"/>
    <p:sldId id="275" r:id="rId18"/>
    <p:sldId id="276" r:id="rId19"/>
    <p:sldId id="279" r:id="rId20"/>
    <p:sldId id="277" r:id="rId21"/>
    <p:sldId id="278" r:id="rId22"/>
  </p:sldIdLst>
  <p:sldSz cx="9144000" cy="6858000" type="screen4x3"/>
  <p:notesSz cx="7315200" cy="96012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s-CO"/>
          </a:p>
        </p:txBody>
      </p:sp>
      <p:sp>
        <p:nvSpPr>
          <p:cNvPr id="3" name="Marcador de fecha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DE3E1FE6-9DAF-4D99-BC5C-1F98C33F3239}" type="datetimeFigureOut">
              <a:rPr lang="es-CO" smtClean="0"/>
              <a:t>31/03/2020</a:t>
            </a:fld>
            <a:endParaRPr lang="es-CO"/>
          </a:p>
        </p:txBody>
      </p:sp>
      <p:sp>
        <p:nvSpPr>
          <p:cNvPr id="4" name="Marcador de imagen de diapositiva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s-CO"/>
          </a:p>
        </p:txBody>
      </p:sp>
      <p:sp>
        <p:nvSpPr>
          <p:cNvPr id="5" name="Marcador de notas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Marcador de pie de página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s-CO"/>
          </a:p>
        </p:txBody>
      </p:sp>
      <p:sp>
        <p:nvSpPr>
          <p:cNvPr id="7" name="Marcador de número de diapositiva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B57809D0-66A8-4DF3-8464-4B314390EBA0}" type="slidenum">
              <a:rPr lang="es-CO" smtClean="0"/>
              <a:t>‹Nº›</a:t>
            </a:fld>
            <a:endParaRPr lang="es-CO"/>
          </a:p>
        </p:txBody>
      </p:sp>
    </p:spTree>
    <p:extLst>
      <p:ext uri="{BB962C8B-B14F-4D97-AF65-F5344CB8AC3E}">
        <p14:creationId xmlns:p14="http://schemas.microsoft.com/office/powerpoint/2010/main" val="2096271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B57809D0-66A8-4DF3-8464-4B314390EBA0}" type="slidenum">
              <a:rPr lang="es-CO" smtClean="0"/>
              <a:t>3</a:t>
            </a:fld>
            <a:endParaRPr lang="es-CO"/>
          </a:p>
        </p:txBody>
      </p:sp>
    </p:spTree>
    <p:extLst>
      <p:ext uri="{BB962C8B-B14F-4D97-AF65-F5344CB8AC3E}">
        <p14:creationId xmlns:p14="http://schemas.microsoft.com/office/powerpoint/2010/main" val="3470449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B57809D0-66A8-4DF3-8464-4B314390EBA0}" type="slidenum">
              <a:rPr lang="es-CO" smtClean="0"/>
              <a:t>4</a:t>
            </a:fld>
            <a:endParaRPr lang="es-CO"/>
          </a:p>
        </p:txBody>
      </p:sp>
    </p:spTree>
    <p:extLst>
      <p:ext uri="{BB962C8B-B14F-4D97-AF65-F5344CB8AC3E}">
        <p14:creationId xmlns:p14="http://schemas.microsoft.com/office/powerpoint/2010/main" val="4137572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B57809D0-66A8-4DF3-8464-4B314390EBA0}" type="slidenum">
              <a:rPr lang="es-CO" smtClean="0"/>
              <a:t>5</a:t>
            </a:fld>
            <a:endParaRPr lang="es-CO"/>
          </a:p>
        </p:txBody>
      </p:sp>
    </p:spTree>
    <p:extLst>
      <p:ext uri="{BB962C8B-B14F-4D97-AF65-F5344CB8AC3E}">
        <p14:creationId xmlns:p14="http://schemas.microsoft.com/office/powerpoint/2010/main" val="18854181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B57809D0-66A8-4DF3-8464-4B314390EBA0}" type="slidenum">
              <a:rPr lang="es-CO" smtClean="0"/>
              <a:t>6</a:t>
            </a:fld>
            <a:endParaRPr lang="es-CO"/>
          </a:p>
        </p:txBody>
      </p:sp>
    </p:spTree>
    <p:extLst>
      <p:ext uri="{BB962C8B-B14F-4D97-AF65-F5344CB8AC3E}">
        <p14:creationId xmlns:p14="http://schemas.microsoft.com/office/powerpoint/2010/main" val="15928307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B57809D0-66A8-4DF3-8464-4B314390EBA0}" type="slidenum">
              <a:rPr lang="es-CO" smtClean="0"/>
              <a:t>7</a:t>
            </a:fld>
            <a:endParaRPr lang="es-CO"/>
          </a:p>
        </p:txBody>
      </p:sp>
    </p:spTree>
    <p:extLst>
      <p:ext uri="{BB962C8B-B14F-4D97-AF65-F5344CB8AC3E}">
        <p14:creationId xmlns:p14="http://schemas.microsoft.com/office/powerpoint/2010/main" val="10359706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B57809D0-66A8-4DF3-8464-4B314390EBA0}" type="slidenum">
              <a:rPr lang="es-CO" smtClean="0"/>
              <a:t>8</a:t>
            </a:fld>
            <a:endParaRPr lang="es-CO"/>
          </a:p>
        </p:txBody>
      </p:sp>
    </p:spTree>
    <p:extLst>
      <p:ext uri="{BB962C8B-B14F-4D97-AF65-F5344CB8AC3E}">
        <p14:creationId xmlns:p14="http://schemas.microsoft.com/office/powerpoint/2010/main" val="4183750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7A33A5DF-CDDD-46AE-B769-2F00B8EC0CA3}" type="datetimeFigureOut">
              <a:rPr lang="es-CO" smtClean="0"/>
              <a:t>31/03/2020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F32668C-6316-4131-A1B9-A76ECF0100FA}" type="slidenum">
              <a:rPr lang="es-CO" smtClean="0"/>
              <a:t>‹Nº›</a:t>
            </a:fld>
            <a:endParaRPr lang="es-CO"/>
          </a:p>
        </p:txBody>
      </p:sp>
    </p:spTree>
    <p:extLst>
      <p:ext uri="{BB962C8B-B14F-4D97-AF65-F5344CB8AC3E}">
        <p14:creationId xmlns:p14="http://schemas.microsoft.com/office/powerpoint/2010/main" val="4213751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A33A5DF-CDDD-46AE-B769-2F00B8EC0CA3}" type="datetimeFigureOut">
              <a:rPr lang="es-CO" smtClean="0"/>
              <a:t>31/03/2020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F32668C-6316-4131-A1B9-A76ECF0100FA}" type="slidenum">
              <a:rPr lang="es-CO" smtClean="0"/>
              <a:t>‹Nº›</a:t>
            </a:fld>
            <a:endParaRPr lang="es-CO"/>
          </a:p>
        </p:txBody>
      </p:sp>
    </p:spTree>
    <p:extLst>
      <p:ext uri="{BB962C8B-B14F-4D97-AF65-F5344CB8AC3E}">
        <p14:creationId xmlns:p14="http://schemas.microsoft.com/office/powerpoint/2010/main" val="3773454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A33A5DF-CDDD-46AE-B769-2F00B8EC0CA3}" type="datetimeFigureOut">
              <a:rPr lang="es-CO" smtClean="0"/>
              <a:t>31/03/2020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F32668C-6316-4131-A1B9-A76ECF0100FA}" type="slidenum">
              <a:rPr lang="es-CO" smtClean="0"/>
              <a:t>‹Nº›</a:t>
            </a:fld>
            <a:endParaRPr lang="es-CO"/>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458171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A33A5DF-CDDD-46AE-B769-2F00B8EC0CA3}" type="datetimeFigureOut">
              <a:rPr lang="es-CO" smtClean="0"/>
              <a:t>31/03/2020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F32668C-6316-4131-A1B9-A76ECF0100FA}" type="slidenum">
              <a:rPr lang="es-CO" smtClean="0"/>
              <a:t>‹Nº›</a:t>
            </a:fld>
            <a:endParaRPr lang="es-CO"/>
          </a:p>
        </p:txBody>
      </p:sp>
    </p:spTree>
    <p:extLst>
      <p:ext uri="{BB962C8B-B14F-4D97-AF65-F5344CB8AC3E}">
        <p14:creationId xmlns:p14="http://schemas.microsoft.com/office/powerpoint/2010/main" val="35014089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A33A5DF-CDDD-46AE-B769-2F00B8EC0CA3}" type="datetimeFigureOut">
              <a:rPr lang="es-CO" smtClean="0"/>
              <a:t>31/03/2020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F32668C-6316-4131-A1B9-A76ECF0100FA}" type="slidenum">
              <a:rPr lang="es-CO" smtClean="0"/>
              <a:t>‹Nº›</a:t>
            </a:fld>
            <a:endParaRPr lang="es-CO"/>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356272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A33A5DF-CDDD-46AE-B769-2F00B8EC0CA3}" type="datetimeFigureOut">
              <a:rPr lang="es-CO" smtClean="0"/>
              <a:t>31/03/2020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F32668C-6316-4131-A1B9-A76ECF0100FA}" type="slidenum">
              <a:rPr lang="es-CO" smtClean="0"/>
              <a:t>‹Nº›</a:t>
            </a:fld>
            <a:endParaRPr lang="es-CO"/>
          </a:p>
        </p:txBody>
      </p:sp>
    </p:spTree>
    <p:extLst>
      <p:ext uri="{BB962C8B-B14F-4D97-AF65-F5344CB8AC3E}">
        <p14:creationId xmlns:p14="http://schemas.microsoft.com/office/powerpoint/2010/main" val="33367105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A33A5DF-CDDD-46AE-B769-2F00B8EC0CA3}" type="datetimeFigureOut">
              <a:rPr lang="es-CO" smtClean="0"/>
              <a:t>31/03/2020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F32668C-6316-4131-A1B9-A76ECF0100FA}" type="slidenum">
              <a:rPr lang="es-CO" smtClean="0"/>
              <a:t>‹Nº›</a:t>
            </a:fld>
            <a:endParaRPr lang="es-CO"/>
          </a:p>
        </p:txBody>
      </p:sp>
    </p:spTree>
    <p:extLst>
      <p:ext uri="{BB962C8B-B14F-4D97-AF65-F5344CB8AC3E}">
        <p14:creationId xmlns:p14="http://schemas.microsoft.com/office/powerpoint/2010/main" val="10829443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A33A5DF-CDDD-46AE-B769-2F00B8EC0CA3}" type="datetimeFigureOut">
              <a:rPr lang="es-CO" smtClean="0"/>
              <a:t>31/03/2020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F32668C-6316-4131-A1B9-A76ECF0100FA}" type="slidenum">
              <a:rPr lang="es-CO" smtClean="0"/>
              <a:t>‹Nº›</a:t>
            </a:fld>
            <a:endParaRPr lang="es-CO"/>
          </a:p>
        </p:txBody>
      </p:sp>
    </p:spTree>
    <p:extLst>
      <p:ext uri="{BB962C8B-B14F-4D97-AF65-F5344CB8AC3E}">
        <p14:creationId xmlns:p14="http://schemas.microsoft.com/office/powerpoint/2010/main" val="3928250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A33A5DF-CDDD-46AE-B769-2F00B8EC0CA3}" type="datetimeFigureOut">
              <a:rPr lang="es-CO" smtClean="0"/>
              <a:t>31/03/2020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F32668C-6316-4131-A1B9-A76ECF0100FA}" type="slidenum">
              <a:rPr lang="es-CO" smtClean="0"/>
              <a:t>‹Nº›</a:t>
            </a:fld>
            <a:endParaRPr lang="es-CO"/>
          </a:p>
        </p:txBody>
      </p:sp>
    </p:spTree>
    <p:extLst>
      <p:ext uri="{BB962C8B-B14F-4D97-AF65-F5344CB8AC3E}">
        <p14:creationId xmlns:p14="http://schemas.microsoft.com/office/powerpoint/2010/main" val="704764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A33A5DF-CDDD-46AE-B769-2F00B8EC0CA3}" type="datetimeFigureOut">
              <a:rPr lang="es-CO" smtClean="0"/>
              <a:t>31/03/2020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F32668C-6316-4131-A1B9-A76ECF0100FA}" type="slidenum">
              <a:rPr lang="es-CO" smtClean="0"/>
              <a:t>‹Nº›</a:t>
            </a:fld>
            <a:endParaRPr lang="es-CO"/>
          </a:p>
        </p:txBody>
      </p:sp>
    </p:spTree>
    <p:extLst>
      <p:ext uri="{BB962C8B-B14F-4D97-AF65-F5344CB8AC3E}">
        <p14:creationId xmlns:p14="http://schemas.microsoft.com/office/powerpoint/2010/main" val="3696988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7A33A5DF-CDDD-46AE-B769-2F00B8EC0CA3}" type="datetimeFigureOut">
              <a:rPr lang="es-CO" smtClean="0"/>
              <a:t>31/03/2020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8F32668C-6316-4131-A1B9-A76ECF0100FA}" type="slidenum">
              <a:rPr lang="es-CO" smtClean="0"/>
              <a:t>‹Nº›</a:t>
            </a:fld>
            <a:endParaRPr lang="es-CO"/>
          </a:p>
        </p:txBody>
      </p:sp>
    </p:spTree>
    <p:extLst>
      <p:ext uri="{BB962C8B-B14F-4D97-AF65-F5344CB8AC3E}">
        <p14:creationId xmlns:p14="http://schemas.microsoft.com/office/powerpoint/2010/main" val="2193862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7A33A5DF-CDDD-46AE-B769-2F00B8EC0CA3}" type="datetimeFigureOut">
              <a:rPr lang="es-CO" smtClean="0"/>
              <a:t>31/03/2020</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8F32668C-6316-4131-A1B9-A76ECF0100FA}" type="slidenum">
              <a:rPr lang="es-CO" smtClean="0"/>
              <a:t>‹Nº›</a:t>
            </a:fld>
            <a:endParaRPr lang="es-CO"/>
          </a:p>
        </p:txBody>
      </p:sp>
    </p:spTree>
    <p:extLst>
      <p:ext uri="{BB962C8B-B14F-4D97-AF65-F5344CB8AC3E}">
        <p14:creationId xmlns:p14="http://schemas.microsoft.com/office/powerpoint/2010/main" val="4268469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7A33A5DF-CDDD-46AE-B769-2F00B8EC0CA3}" type="datetimeFigureOut">
              <a:rPr lang="es-CO" smtClean="0"/>
              <a:t>31/03/2020</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8F32668C-6316-4131-A1B9-A76ECF0100FA}" type="slidenum">
              <a:rPr lang="es-CO" smtClean="0"/>
              <a:t>‹Nº›</a:t>
            </a:fld>
            <a:endParaRPr lang="es-CO"/>
          </a:p>
        </p:txBody>
      </p:sp>
    </p:spTree>
    <p:extLst>
      <p:ext uri="{BB962C8B-B14F-4D97-AF65-F5344CB8AC3E}">
        <p14:creationId xmlns:p14="http://schemas.microsoft.com/office/powerpoint/2010/main" val="905809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33A5DF-CDDD-46AE-B769-2F00B8EC0CA3}" type="datetimeFigureOut">
              <a:rPr lang="es-CO" smtClean="0"/>
              <a:t>31/03/2020</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8F32668C-6316-4131-A1B9-A76ECF0100FA}" type="slidenum">
              <a:rPr lang="es-CO" smtClean="0"/>
              <a:t>‹Nº›</a:t>
            </a:fld>
            <a:endParaRPr lang="es-CO"/>
          </a:p>
        </p:txBody>
      </p:sp>
    </p:spTree>
    <p:extLst>
      <p:ext uri="{BB962C8B-B14F-4D97-AF65-F5344CB8AC3E}">
        <p14:creationId xmlns:p14="http://schemas.microsoft.com/office/powerpoint/2010/main" val="2867151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A33A5DF-CDDD-46AE-B769-2F00B8EC0CA3}" type="datetimeFigureOut">
              <a:rPr lang="es-CO" smtClean="0"/>
              <a:t>31/03/2020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8F32668C-6316-4131-A1B9-A76ECF0100FA}" type="slidenum">
              <a:rPr lang="es-CO" smtClean="0"/>
              <a:t>‹Nº›</a:t>
            </a:fld>
            <a:endParaRPr lang="es-CO"/>
          </a:p>
        </p:txBody>
      </p:sp>
    </p:spTree>
    <p:extLst>
      <p:ext uri="{BB962C8B-B14F-4D97-AF65-F5344CB8AC3E}">
        <p14:creationId xmlns:p14="http://schemas.microsoft.com/office/powerpoint/2010/main" val="4167550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A33A5DF-CDDD-46AE-B769-2F00B8EC0CA3}" type="datetimeFigureOut">
              <a:rPr lang="es-CO" smtClean="0"/>
              <a:t>31/03/2020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8F32668C-6316-4131-A1B9-A76ECF0100FA}" type="slidenum">
              <a:rPr lang="es-CO" smtClean="0"/>
              <a:t>‹Nº›</a:t>
            </a:fld>
            <a:endParaRPr lang="es-CO"/>
          </a:p>
        </p:txBody>
      </p:sp>
    </p:spTree>
    <p:extLst>
      <p:ext uri="{BB962C8B-B14F-4D97-AF65-F5344CB8AC3E}">
        <p14:creationId xmlns:p14="http://schemas.microsoft.com/office/powerpoint/2010/main" val="2440684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A33A5DF-CDDD-46AE-B769-2F00B8EC0CA3}" type="datetimeFigureOut">
              <a:rPr lang="es-CO" smtClean="0"/>
              <a:t>31/03/2020</a:t>
            </a:fld>
            <a:endParaRPr lang="es-CO"/>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8F32668C-6316-4131-A1B9-A76ECF0100FA}" type="slidenum">
              <a:rPr lang="es-CO" smtClean="0"/>
              <a:t>‹Nº›</a:t>
            </a:fld>
            <a:endParaRPr lang="es-CO"/>
          </a:p>
        </p:txBody>
      </p:sp>
    </p:spTree>
    <p:extLst>
      <p:ext uri="{BB962C8B-B14F-4D97-AF65-F5344CB8AC3E}">
        <p14:creationId xmlns:p14="http://schemas.microsoft.com/office/powerpoint/2010/main" val="31054474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73487" y="2691633"/>
            <a:ext cx="8937938" cy="1646302"/>
          </a:xfrm>
        </p:spPr>
        <p:txBody>
          <a:bodyPr/>
          <a:lstStyle/>
          <a:p>
            <a:pPr algn="ctr"/>
            <a:r>
              <a:rPr lang="es-CO" dirty="0" smtClean="0"/>
              <a:t>Consejo Territorial de Planeación Distrital </a:t>
            </a:r>
            <a:br>
              <a:rPr lang="es-CO" dirty="0" smtClean="0"/>
            </a:br>
            <a:r>
              <a:rPr lang="es-CO" dirty="0" smtClean="0"/>
              <a:t>(CTPD) </a:t>
            </a:r>
            <a:endParaRPr lang="es-CO" dirty="0"/>
          </a:p>
        </p:txBody>
      </p:sp>
      <p:pic>
        <p:nvPicPr>
          <p:cNvPr id="4" name="Imagen 3"/>
          <p:cNvPicPr>
            <a:picLocks noChangeAspect="1"/>
          </p:cNvPicPr>
          <p:nvPr/>
        </p:nvPicPr>
        <p:blipFill>
          <a:blip r:embed="rId2"/>
          <a:stretch>
            <a:fillRect/>
          </a:stretch>
        </p:blipFill>
        <p:spPr>
          <a:xfrm>
            <a:off x="0" y="0"/>
            <a:ext cx="3451538" cy="1880315"/>
          </a:xfrm>
          <a:prstGeom prst="rect">
            <a:avLst/>
          </a:prstGeom>
        </p:spPr>
      </p:pic>
      <p:sp>
        <p:nvSpPr>
          <p:cNvPr id="5" name="Rectángulo 4"/>
          <p:cNvSpPr/>
          <p:nvPr/>
        </p:nvSpPr>
        <p:spPr>
          <a:xfrm>
            <a:off x="2192131" y="4568561"/>
            <a:ext cx="4572000" cy="2060757"/>
          </a:xfrm>
          <a:prstGeom prst="rect">
            <a:avLst/>
          </a:prstGeom>
        </p:spPr>
        <p:txBody>
          <a:bodyPr>
            <a:spAutoFit/>
          </a:bodyPr>
          <a:lstStyle/>
          <a:p>
            <a:pPr algn="ctr">
              <a:lnSpc>
                <a:spcPct val="107000"/>
              </a:lnSpc>
              <a:spcAft>
                <a:spcPts val="800"/>
              </a:spcAft>
            </a:pPr>
            <a:r>
              <a:rPr lang="es-CO" b="1" dirty="0" smtClean="0">
                <a:effectLst/>
                <a:latin typeface="Arial" panose="020B0604020202020204" pitchFamily="34" charset="0"/>
                <a:ea typeface="Calibri" panose="020F0502020204030204" pitchFamily="34" charset="0"/>
              </a:rPr>
              <a:t>Concepto votado por el CTPD al Borrador de PDD 2020-2024 radicado por la Alcaldesa Claudia López el 28 de Febrero de 2020 </a:t>
            </a:r>
          </a:p>
          <a:p>
            <a:pPr>
              <a:lnSpc>
                <a:spcPct val="107000"/>
              </a:lnSpc>
              <a:spcAft>
                <a:spcPts val="800"/>
              </a:spcAft>
            </a:pPr>
            <a:endParaRPr lang="es-CO" dirty="0" smtClean="0">
              <a:effectLst/>
              <a:latin typeface="Calibri" panose="020F0502020204030204" pitchFamily="34" charset="0"/>
              <a:ea typeface="Calibri" panose="020F0502020204030204" pitchFamily="34" charset="0"/>
            </a:endParaRPr>
          </a:p>
          <a:p>
            <a:pPr algn="ctr">
              <a:lnSpc>
                <a:spcPct val="107000"/>
              </a:lnSpc>
              <a:spcAft>
                <a:spcPts val="800"/>
              </a:spcAft>
            </a:pPr>
            <a:r>
              <a:rPr lang="es-CO" b="1" dirty="0" smtClean="0">
                <a:effectLst/>
                <a:latin typeface="Arial" panose="020B0604020202020204" pitchFamily="34" charset="0"/>
                <a:ea typeface="Calibri" panose="020F0502020204030204" pitchFamily="34" charset="0"/>
              </a:rPr>
              <a:t>30 de marzo de 2020</a:t>
            </a:r>
            <a:endParaRPr lang="es-CO"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0334459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2580" y="862885"/>
            <a:ext cx="6347713" cy="1320800"/>
          </a:xfrm>
        </p:spPr>
        <p:txBody>
          <a:bodyPr/>
          <a:lstStyle/>
          <a:p>
            <a:r>
              <a:rPr lang="es-CO" dirty="0" smtClean="0"/>
              <a:t>Aspectos Positivos </a:t>
            </a:r>
            <a:r>
              <a:rPr lang="es-CO" sz="2000" dirty="0" smtClean="0"/>
              <a:t>(1)</a:t>
            </a:r>
            <a:r>
              <a:rPr lang="es-CO" dirty="0" smtClean="0"/>
              <a:t> </a:t>
            </a:r>
            <a:endParaRPr lang="es-CO" dirty="0"/>
          </a:p>
        </p:txBody>
      </p:sp>
      <p:sp>
        <p:nvSpPr>
          <p:cNvPr id="6" name="Marcador de contenido 5"/>
          <p:cNvSpPr>
            <a:spLocks noGrp="1"/>
          </p:cNvSpPr>
          <p:nvPr>
            <p:ph idx="1"/>
          </p:nvPr>
        </p:nvSpPr>
        <p:spPr>
          <a:xfrm>
            <a:off x="609599" y="1632555"/>
            <a:ext cx="7916215" cy="3880773"/>
          </a:xfrm>
        </p:spPr>
        <p:txBody>
          <a:bodyPr>
            <a:normAutofit fontScale="92500"/>
          </a:bodyPr>
          <a:lstStyle/>
          <a:p>
            <a:pPr algn="just"/>
            <a:r>
              <a:rPr lang="es-CO" b="1" dirty="0"/>
              <a:t>Ciudad Región. </a:t>
            </a:r>
            <a:r>
              <a:rPr lang="es-CO" dirty="0"/>
              <a:t>Se reconoce como valiosa la decisión de avanzar en la conformación de la ciudad región, el reconocimiento y relación con la RAPE </a:t>
            </a:r>
            <a:endParaRPr lang="es-CO" dirty="0" smtClean="0"/>
          </a:p>
          <a:p>
            <a:pPr algn="just"/>
            <a:r>
              <a:rPr lang="es-CO" b="1" dirty="0"/>
              <a:t>La intención de una mirada intergeneracional y del derecho a la educación.</a:t>
            </a:r>
            <a:r>
              <a:rPr lang="es-CO" dirty="0"/>
              <a:t> Crear un mejor futuro para los niños, las niñas y la </a:t>
            </a:r>
            <a:r>
              <a:rPr lang="es-CO" dirty="0" smtClean="0"/>
              <a:t>juventud</a:t>
            </a:r>
          </a:p>
          <a:p>
            <a:pPr algn="just"/>
            <a:r>
              <a:rPr lang="es-CO" b="1" dirty="0"/>
              <a:t>Bogotá con mayor igualdad de oportunidades:</a:t>
            </a:r>
            <a:r>
              <a:rPr lang="es-CO" dirty="0"/>
              <a:t> Reducir el desempleo Juvenil y la feminización de la pobreza, Inclusión laboral para 200.00 personas y formación pertinente para 50.000, pasar de 16000 a 50000 jóvenes en </a:t>
            </a:r>
            <a:r>
              <a:rPr lang="es-CO" dirty="0" smtClean="0"/>
              <a:t>acción</a:t>
            </a:r>
          </a:p>
          <a:p>
            <a:pPr algn="just"/>
            <a:r>
              <a:rPr lang="es-CO" b="1" dirty="0"/>
              <a:t>Actividad </a:t>
            </a:r>
            <a:r>
              <a:rPr lang="es-CO" b="1" dirty="0" smtClean="0"/>
              <a:t>Física: </a:t>
            </a:r>
            <a:r>
              <a:rPr lang="es-CO" dirty="0"/>
              <a:t>En el sector Deportes se saluda  la creación de una política encaminada a fortalecer la  economía del Deporte, la recreación y la Actividad  física como primera herramienta de Desarrollo , donde se evidencie el DRAFE ( Deporte, Recreación, actividad física, parques y equipamientos deportivos y recreativos de Bogotá) </a:t>
            </a:r>
            <a:endParaRPr lang="es-CO" dirty="0" smtClean="0"/>
          </a:p>
          <a:p>
            <a:pPr algn="just"/>
            <a:endParaRPr lang="es-CO" dirty="0"/>
          </a:p>
        </p:txBody>
      </p:sp>
      <p:pic>
        <p:nvPicPr>
          <p:cNvPr id="7" name="Imagen 6"/>
          <p:cNvPicPr>
            <a:picLocks noChangeAspect="1"/>
          </p:cNvPicPr>
          <p:nvPr/>
        </p:nvPicPr>
        <p:blipFill>
          <a:blip r:embed="rId2"/>
          <a:stretch>
            <a:fillRect/>
          </a:stretch>
        </p:blipFill>
        <p:spPr>
          <a:xfrm>
            <a:off x="0" y="-36123"/>
            <a:ext cx="1365161" cy="899008"/>
          </a:xfrm>
          <a:prstGeom prst="rect">
            <a:avLst/>
          </a:prstGeom>
        </p:spPr>
      </p:pic>
    </p:spTree>
    <p:extLst>
      <p:ext uri="{BB962C8B-B14F-4D97-AF65-F5344CB8AC3E}">
        <p14:creationId xmlns:p14="http://schemas.microsoft.com/office/powerpoint/2010/main" val="40429212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2580" y="862885"/>
            <a:ext cx="6347713" cy="1320800"/>
          </a:xfrm>
        </p:spPr>
        <p:txBody>
          <a:bodyPr/>
          <a:lstStyle/>
          <a:p>
            <a:r>
              <a:rPr lang="es-CO" dirty="0" smtClean="0"/>
              <a:t>Aspectos Positivos </a:t>
            </a:r>
            <a:r>
              <a:rPr lang="es-CO" sz="2000" dirty="0" smtClean="0"/>
              <a:t>(2)</a:t>
            </a:r>
            <a:r>
              <a:rPr lang="es-CO" dirty="0" smtClean="0"/>
              <a:t> </a:t>
            </a:r>
            <a:endParaRPr lang="es-CO" dirty="0"/>
          </a:p>
        </p:txBody>
      </p:sp>
      <p:sp>
        <p:nvSpPr>
          <p:cNvPr id="6" name="Marcador de contenido 5"/>
          <p:cNvSpPr>
            <a:spLocks noGrp="1"/>
          </p:cNvSpPr>
          <p:nvPr>
            <p:ph idx="1"/>
          </p:nvPr>
        </p:nvSpPr>
        <p:spPr>
          <a:xfrm>
            <a:off x="609599" y="1632555"/>
            <a:ext cx="7916215" cy="3880773"/>
          </a:xfrm>
        </p:spPr>
        <p:txBody>
          <a:bodyPr>
            <a:normAutofit/>
          </a:bodyPr>
          <a:lstStyle/>
          <a:p>
            <a:pPr algn="just"/>
            <a:r>
              <a:rPr lang="es-CO" b="1" dirty="0"/>
              <a:t>Crear un Sistema Distrital Del Cuidado como asunto que compete al Gobierno Distrital y a la sociedad en general</a:t>
            </a:r>
            <a:r>
              <a:rPr lang="es-CO" dirty="0"/>
              <a:t>. Con la creación de Manzanas de cuidado y la </a:t>
            </a:r>
            <a:r>
              <a:rPr lang="es-CO" dirty="0" err="1"/>
              <a:t>transversalización</a:t>
            </a:r>
            <a:r>
              <a:rPr lang="es-CO" dirty="0"/>
              <a:t> de la política pública de </a:t>
            </a:r>
            <a:r>
              <a:rPr lang="es-CO" dirty="0" smtClean="0"/>
              <a:t>Mujeres</a:t>
            </a:r>
          </a:p>
          <a:p>
            <a:pPr algn="just"/>
            <a:r>
              <a:rPr lang="es-CO" b="1" dirty="0"/>
              <a:t>Bogotá como epicentro de la Paz y la Reconciliación.</a:t>
            </a:r>
            <a:r>
              <a:rPr lang="es-CO" dirty="0"/>
              <a:t> Es sin duda una muy positiva iniciativa que la alcaldía se proponga contribuir a la construcción de paz y aprovechar algunos de los instrumentos que se planearon en el Acuerdo Final de </a:t>
            </a:r>
            <a:r>
              <a:rPr lang="es-CO" dirty="0" smtClean="0"/>
              <a:t>Paz</a:t>
            </a:r>
          </a:p>
          <a:p>
            <a:pPr algn="just"/>
            <a:r>
              <a:rPr lang="es-CO" b="1" dirty="0"/>
              <a:t>Bogotá como territorio inteligente Smart City:</a:t>
            </a:r>
            <a:r>
              <a:rPr lang="es-CO" dirty="0"/>
              <a:t> Establece un sistema de información para la toma de decisiones y la transformación digital de los asuntos públicos</a:t>
            </a:r>
            <a:endParaRPr lang="es-CO" dirty="0" smtClean="0"/>
          </a:p>
          <a:p>
            <a:pPr algn="just"/>
            <a:endParaRPr lang="es-CO" dirty="0"/>
          </a:p>
        </p:txBody>
      </p:sp>
      <p:pic>
        <p:nvPicPr>
          <p:cNvPr id="4" name="Imagen 3"/>
          <p:cNvPicPr>
            <a:picLocks noChangeAspect="1"/>
          </p:cNvPicPr>
          <p:nvPr/>
        </p:nvPicPr>
        <p:blipFill>
          <a:blip r:embed="rId2"/>
          <a:stretch>
            <a:fillRect/>
          </a:stretch>
        </p:blipFill>
        <p:spPr>
          <a:xfrm>
            <a:off x="0" y="-36123"/>
            <a:ext cx="1365161" cy="899008"/>
          </a:xfrm>
          <a:prstGeom prst="rect">
            <a:avLst/>
          </a:prstGeom>
        </p:spPr>
      </p:pic>
    </p:spTree>
    <p:extLst>
      <p:ext uri="{BB962C8B-B14F-4D97-AF65-F5344CB8AC3E}">
        <p14:creationId xmlns:p14="http://schemas.microsoft.com/office/powerpoint/2010/main" val="7181017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2580" y="699752"/>
            <a:ext cx="6347713" cy="1320800"/>
          </a:xfrm>
        </p:spPr>
        <p:txBody>
          <a:bodyPr/>
          <a:lstStyle/>
          <a:p>
            <a:r>
              <a:rPr lang="es-CO" dirty="0" smtClean="0"/>
              <a:t>Aspectos Positivos </a:t>
            </a:r>
            <a:r>
              <a:rPr lang="es-CO" sz="2000" dirty="0" smtClean="0"/>
              <a:t>(3)</a:t>
            </a:r>
            <a:r>
              <a:rPr lang="es-CO" dirty="0" smtClean="0"/>
              <a:t> </a:t>
            </a:r>
            <a:endParaRPr lang="es-CO" dirty="0"/>
          </a:p>
        </p:txBody>
      </p:sp>
      <p:sp>
        <p:nvSpPr>
          <p:cNvPr id="6" name="Marcador de contenido 5"/>
          <p:cNvSpPr>
            <a:spLocks noGrp="1"/>
          </p:cNvSpPr>
          <p:nvPr>
            <p:ph idx="1"/>
          </p:nvPr>
        </p:nvSpPr>
        <p:spPr>
          <a:xfrm>
            <a:off x="609599" y="1632555"/>
            <a:ext cx="7916215" cy="3880773"/>
          </a:xfrm>
        </p:spPr>
        <p:txBody>
          <a:bodyPr>
            <a:normAutofit lnSpcReduction="10000"/>
          </a:bodyPr>
          <a:lstStyle/>
          <a:p>
            <a:pPr algn="just"/>
            <a:r>
              <a:rPr lang="es-CO" b="1" dirty="0"/>
              <a:t>Fortalecimiento de la inversión y actividades culturales de la ciudad. </a:t>
            </a:r>
            <a:r>
              <a:rPr lang="es-CO" dirty="0"/>
              <a:t> En diferentes objetivos, se incluyen metas e indicadores que fortalecen el sector cultural </a:t>
            </a:r>
            <a:endParaRPr lang="es-CO" dirty="0" smtClean="0"/>
          </a:p>
          <a:p>
            <a:pPr algn="just"/>
            <a:r>
              <a:rPr lang="es-CO" b="1" dirty="0"/>
              <a:t>Presupuestos participativos: </a:t>
            </a:r>
            <a:r>
              <a:rPr lang="es-CO" dirty="0"/>
              <a:t>Retomar e incentivar este mecanismo de participación ciudadana es buscando implementarlo en las 20 localidades y con un porcentaje mayor (60%) al planteado por la ley 1757 de 2015 (10</a:t>
            </a:r>
            <a:r>
              <a:rPr lang="es-CO" dirty="0" smtClean="0"/>
              <a:t>%)</a:t>
            </a:r>
          </a:p>
          <a:p>
            <a:pPr algn="just"/>
            <a:r>
              <a:rPr lang="es-CO" b="1" dirty="0"/>
              <a:t>La defensa de las empresas públicas de la ciudad. </a:t>
            </a:r>
            <a:r>
              <a:rPr lang="es-CO" dirty="0"/>
              <a:t>Como lo menciona el plan, 100% de las empresas y servicios públicos fortalecidos como patrimonio  público de los bogotanos </a:t>
            </a:r>
            <a:endParaRPr lang="es-CO" dirty="0" smtClean="0"/>
          </a:p>
          <a:p>
            <a:pPr algn="just"/>
            <a:r>
              <a:rPr lang="es-CO" b="1" dirty="0"/>
              <a:t>La atención integral de Fauna Salvaje. </a:t>
            </a:r>
            <a:r>
              <a:rPr lang="es-CO" dirty="0"/>
              <a:t>Este indicador es un elemento innovador del plan de desarrollo y constituye avances para superar la mira antropocéntrica de las políticas públicas</a:t>
            </a:r>
          </a:p>
        </p:txBody>
      </p:sp>
      <p:pic>
        <p:nvPicPr>
          <p:cNvPr id="4" name="Imagen 3"/>
          <p:cNvPicPr>
            <a:picLocks noChangeAspect="1"/>
          </p:cNvPicPr>
          <p:nvPr/>
        </p:nvPicPr>
        <p:blipFill>
          <a:blip r:embed="rId2"/>
          <a:stretch>
            <a:fillRect/>
          </a:stretch>
        </p:blipFill>
        <p:spPr>
          <a:xfrm>
            <a:off x="0" y="-36123"/>
            <a:ext cx="1365161" cy="899008"/>
          </a:xfrm>
          <a:prstGeom prst="rect">
            <a:avLst/>
          </a:prstGeom>
        </p:spPr>
      </p:pic>
    </p:spTree>
    <p:extLst>
      <p:ext uri="{BB962C8B-B14F-4D97-AF65-F5344CB8AC3E}">
        <p14:creationId xmlns:p14="http://schemas.microsoft.com/office/powerpoint/2010/main" val="743314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t>Aspectos Positivos </a:t>
            </a:r>
            <a:r>
              <a:rPr lang="es-CO" sz="2000" dirty="0" smtClean="0"/>
              <a:t>(4)</a:t>
            </a:r>
            <a:r>
              <a:rPr lang="es-CO" dirty="0" smtClean="0"/>
              <a:t>  </a:t>
            </a:r>
            <a:endParaRPr lang="es-CO" dirty="0"/>
          </a:p>
        </p:txBody>
      </p:sp>
      <p:sp>
        <p:nvSpPr>
          <p:cNvPr id="6" name="Marcador de contenido 5"/>
          <p:cNvSpPr>
            <a:spLocks noGrp="1"/>
          </p:cNvSpPr>
          <p:nvPr>
            <p:ph idx="1"/>
          </p:nvPr>
        </p:nvSpPr>
        <p:spPr>
          <a:xfrm>
            <a:off x="609599" y="1632555"/>
            <a:ext cx="7916215" cy="3880773"/>
          </a:xfrm>
        </p:spPr>
        <p:txBody>
          <a:bodyPr>
            <a:normAutofit/>
          </a:bodyPr>
          <a:lstStyle/>
          <a:p>
            <a:pPr algn="just"/>
            <a:r>
              <a:rPr lang="es-CO" b="1" dirty="0"/>
              <a:t>La creación de la política pública distrital de lectura, escritura y bibliotecas, </a:t>
            </a:r>
            <a:r>
              <a:rPr lang="es-CO" dirty="0"/>
              <a:t>es otro de los avances que reconocemos como innovadores en la ciudad </a:t>
            </a:r>
            <a:endParaRPr lang="es-CO" dirty="0" smtClean="0"/>
          </a:p>
          <a:p>
            <a:pPr algn="just"/>
            <a:r>
              <a:rPr lang="es-CO" b="1" dirty="0"/>
              <a:t>Sobre Jóvenes.</a:t>
            </a:r>
            <a:r>
              <a:rPr lang="es-CO" dirty="0"/>
              <a:t> Resaltamos que el plan incluya como logro “Disminuir el porcentaje de jóvenes que ni estudian ni trabajan, esto seguramente impactará positivamente los índices de pobreza de la ciudad</a:t>
            </a:r>
            <a:r>
              <a:rPr lang="es-CO" dirty="0" smtClean="0"/>
              <a:t>.</a:t>
            </a:r>
          </a:p>
          <a:p>
            <a:pPr algn="just"/>
            <a:endParaRPr lang="es-CO" dirty="0"/>
          </a:p>
        </p:txBody>
      </p:sp>
      <p:pic>
        <p:nvPicPr>
          <p:cNvPr id="4" name="Imagen 3"/>
          <p:cNvPicPr>
            <a:picLocks noChangeAspect="1"/>
          </p:cNvPicPr>
          <p:nvPr/>
        </p:nvPicPr>
        <p:blipFill>
          <a:blip r:embed="rId2"/>
          <a:stretch>
            <a:fillRect/>
          </a:stretch>
        </p:blipFill>
        <p:spPr>
          <a:xfrm>
            <a:off x="0" y="-36123"/>
            <a:ext cx="1365161" cy="899008"/>
          </a:xfrm>
          <a:prstGeom prst="rect">
            <a:avLst/>
          </a:prstGeom>
        </p:spPr>
      </p:pic>
    </p:spTree>
    <p:extLst>
      <p:ext uri="{BB962C8B-B14F-4D97-AF65-F5344CB8AC3E}">
        <p14:creationId xmlns:p14="http://schemas.microsoft.com/office/powerpoint/2010/main" val="22388715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686874"/>
            <a:ext cx="8534401" cy="768439"/>
          </a:xfrm>
        </p:spPr>
        <p:txBody>
          <a:bodyPr/>
          <a:lstStyle/>
          <a:p>
            <a:r>
              <a:rPr lang="es-CO" dirty="0" smtClean="0"/>
              <a:t>Preocupaciones y Recomendaciones  </a:t>
            </a:r>
            <a:r>
              <a:rPr lang="es-CO" sz="2000" dirty="0" smtClean="0"/>
              <a:t>(1)</a:t>
            </a:r>
            <a:r>
              <a:rPr lang="es-CO" dirty="0" smtClean="0"/>
              <a:t>  </a:t>
            </a:r>
            <a:endParaRPr lang="es-CO" dirty="0"/>
          </a:p>
        </p:txBody>
      </p:sp>
      <p:sp>
        <p:nvSpPr>
          <p:cNvPr id="6" name="Marcador de contenido 5"/>
          <p:cNvSpPr>
            <a:spLocks noGrp="1"/>
          </p:cNvSpPr>
          <p:nvPr>
            <p:ph idx="1"/>
          </p:nvPr>
        </p:nvSpPr>
        <p:spPr>
          <a:xfrm>
            <a:off x="609599" y="1632555"/>
            <a:ext cx="7916215" cy="3880773"/>
          </a:xfrm>
        </p:spPr>
        <p:txBody>
          <a:bodyPr>
            <a:normAutofit/>
          </a:bodyPr>
          <a:lstStyle/>
          <a:p>
            <a:pPr algn="just"/>
            <a:r>
              <a:rPr lang="es-CO" b="1" dirty="0"/>
              <a:t>Un nuevo Contrato social y ambiental</a:t>
            </a:r>
            <a:r>
              <a:rPr lang="es-CO" dirty="0"/>
              <a:t>. El PDD propone desarrollar un nuevo contrato social y ambiental para Bogotá cuyas partes serían la ciudadanía, el mercado y el Estado. Frente al mismo, es necesario destacar el hecho de que la figura del </a:t>
            </a:r>
            <a:r>
              <a:rPr lang="es-CO" i="1" dirty="0"/>
              <a:t>contrato social</a:t>
            </a:r>
            <a:r>
              <a:rPr lang="es-CO" dirty="0"/>
              <a:t> existe en la historia del pensamiento político como un pacto entre </a:t>
            </a:r>
            <a:r>
              <a:rPr lang="es-CO" dirty="0" smtClean="0"/>
              <a:t>iguales</a:t>
            </a:r>
          </a:p>
          <a:p>
            <a:pPr algn="just"/>
            <a:r>
              <a:rPr lang="es-CO" b="1" dirty="0"/>
              <a:t>Productividad, trabajo e informalidad: </a:t>
            </a:r>
            <a:r>
              <a:rPr lang="es-CO" dirty="0"/>
              <a:t>El proyecto de PDD es débil en la formulación de programas, planes y proyectos para las empresas pequeñas y mediadas por lo que esperamos que la Política de Desarrollo Económico de esta administración contemple esta </a:t>
            </a:r>
            <a:r>
              <a:rPr lang="es-CO" dirty="0" smtClean="0"/>
              <a:t>situación</a:t>
            </a:r>
          </a:p>
          <a:p>
            <a:pPr algn="just"/>
            <a:r>
              <a:rPr lang="es-CO" b="1" dirty="0" smtClean="0"/>
              <a:t>Cambiar </a:t>
            </a:r>
            <a:r>
              <a:rPr lang="es-CO" b="1" dirty="0"/>
              <a:t>radicalmente la concepción de la informalidad </a:t>
            </a:r>
            <a:r>
              <a:rPr lang="es-CO" dirty="0"/>
              <a:t>reflejada en el proyecto presentado al CTPD. Es en error concebir la informalidad como un problema de invasión del espacio público o criminalidad,</a:t>
            </a:r>
            <a:r>
              <a:rPr lang="es-CO" dirty="0" smtClean="0"/>
              <a:t> </a:t>
            </a:r>
            <a:endParaRPr lang="es-CO" dirty="0"/>
          </a:p>
        </p:txBody>
      </p:sp>
    </p:spTree>
    <p:extLst>
      <p:ext uri="{BB962C8B-B14F-4D97-AF65-F5344CB8AC3E}">
        <p14:creationId xmlns:p14="http://schemas.microsoft.com/office/powerpoint/2010/main" val="31316109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862885"/>
            <a:ext cx="8525814" cy="1022955"/>
          </a:xfrm>
        </p:spPr>
        <p:txBody>
          <a:bodyPr/>
          <a:lstStyle/>
          <a:p>
            <a:r>
              <a:rPr lang="es-CO" dirty="0"/>
              <a:t>Preocupaciones </a:t>
            </a:r>
            <a:r>
              <a:rPr lang="es-CO" dirty="0" smtClean="0"/>
              <a:t>y Recomendaciones  </a:t>
            </a:r>
            <a:r>
              <a:rPr lang="es-CO" sz="2000" dirty="0" smtClean="0"/>
              <a:t>(2)</a:t>
            </a:r>
            <a:r>
              <a:rPr lang="es-CO" dirty="0" smtClean="0"/>
              <a:t>  </a:t>
            </a:r>
            <a:endParaRPr lang="es-CO" dirty="0"/>
          </a:p>
        </p:txBody>
      </p:sp>
      <p:sp>
        <p:nvSpPr>
          <p:cNvPr id="6" name="Marcador de contenido 5"/>
          <p:cNvSpPr>
            <a:spLocks noGrp="1"/>
          </p:cNvSpPr>
          <p:nvPr>
            <p:ph idx="1"/>
          </p:nvPr>
        </p:nvSpPr>
        <p:spPr>
          <a:xfrm>
            <a:off x="609599" y="1632555"/>
            <a:ext cx="7916215" cy="3880773"/>
          </a:xfrm>
        </p:spPr>
        <p:txBody>
          <a:bodyPr>
            <a:normAutofit/>
          </a:bodyPr>
          <a:lstStyle/>
          <a:p>
            <a:pPr algn="just"/>
            <a:r>
              <a:rPr lang="es-CO" b="1" dirty="0"/>
              <a:t>Transversalidad del enfoque de los derechos humanos: </a:t>
            </a:r>
            <a:r>
              <a:rPr lang="es-CO" dirty="0"/>
              <a:t>Es decisivo que tanto el Plan de Desarrollo Distrital como las políticas que se desprenden de él, responda a las obligaciones internacionales y nacionales en materia de derechos </a:t>
            </a:r>
            <a:r>
              <a:rPr lang="es-CO" dirty="0" smtClean="0"/>
              <a:t>humanos</a:t>
            </a:r>
          </a:p>
          <a:p>
            <a:pPr algn="just"/>
            <a:r>
              <a:rPr lang="es-CO" b="1" dirty="0"/>
              <a:t>Sobre el Presupuesto Plurianual, </a:t>
            </a:r>
            <a:r>
              <a:rPr lang="es-CO" dirty="0"/>
              <a:t>Presentamos la observación en el sentido de revisarse y ajustarse a las condiciones de la ciudad, generadas por la pandemia que se </a:t>
            </a:r>
            <a:r>
              <a:rPr lang="es-CO" dirty="0" smtClean="0"/>
              <a:t>vive</a:t>
            </a:r>
          </a:p>
          <a:p>
            <a:pPr algn="just"/>
            <a:r>
              <a:rPr lang="es-CO" dirty="0"/>
              <a:t>Frente a la </a:t>
            </a:r>
            <a:r>
              <a:rPr lang="es-CO" b="1" dirty="0"/>
              <a:t>movilidad</a:t>
            </a:r>
            <a:r>
              <a:rPr lang="es-CO" dirty="0"/>
              <a:t> de la ciudad nos preocupa que los proyectos como el metro, los cable metros o el Regio </a:t>
            </a:r>
            <a:r>
              <a:rPr lang="es-CO" dirty="0" err="1"/>
              <a:t>trans</a:t>
            </a:r>
            <a:r>
              <a:rPr lang="es-CO" dirty="0"/>
              <a:t> no avancen significativamente en este periodo como el sistema de transporte integrado y multimodal que necesita la ciudad</a:t>
            </a:r>
          </a:p>
        </p:txBody>
      </p:sp>
      <p:pic>
        <p:nvPicPr>
          <p:cNvPr id="4" name="Imagen 3"/>
          <p:cNvPicPr>
            <a:picLocks noChangeAspect="1"/>
          </p:cNvPicPr>
          <p:nvPr/>
        </p:nvPicPr>
        <p:blipFill>
          <a:blip r:embed="rId2"/>
          <a:stretch>
            <a:fillRect/>
          </a:stretch>
        </p:blipFill>
        <p:spPr>
          <a:xfrm>
            <a:off x="0" y="-36123"/>
            <a:ext cx="1365161" cy="899008"/>
          </a:xfrm>
          <a:prstGeom prst="rect">
            <a:avLst/>
          </a:prstGeom>
        </p:spPr>
      </p:pic>
    </p:spTree>
    <p:extLst>
      <p:ext uri="{BB962C8B-B14F-4D97-AF65-F5344CB8AC3E}">
        <p14:creationId xmlns:p14="http://schemas.microsoft.com/office/powerpoint/2010/main" val="8110498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4444" y="712631"/>
            <a:ext cx="8057883" cy="678287"/>
          </a:xfrm>
        </p:spPr>
        <p:txBody>
          <a:bodyPr/>
          <a:lstStyle/>
          <a:p>
            <a:r>
              <a:rPr lang="es-CO" dirty="0" smtClean="0"/>
              <a:t>Preocupaciones Recomendaciones  </a:t>
            </a:r>
            <a:r>
              <a:rPr lang="es-CO" sz="2000" dirty="0" smtClean="0"/>
              <a:t>(3)</a:t>
            </a:r>
            <a:r>
              <a:rPr lang="es-CO" dirty="0" smtClean="0"/>
              <a:t>  </a:t>
            </a:r>
            <a:endParaRPr lang="es-CO" dirty="0"/>
          </a:p>
        </p:txBody>
      </p:sp>
      <p:sp>
        <p:nvSpPr>
          <p:cNvPr id="6" name="Marcador de contenido 5"/>
          <p:cNvSpPr>
            <a:spLocks noGrp="1"/>
          </p:cNvSpPr>
          <p:nvPr>
            <p:ph idx="1"/>
          </p:nvPr>
        </p:nvSpPr>
        <p:spPr>
          <a:xfrm>
            <a:off x="609599" y="1632555"/>
            <a:ext cx="7916215" cy="3880773"/>
          </a:xfrm>
        </p:spPr>
        <p:txBody>
          <a:bodyPr>
            <a:normAutofit lnSpcReduction="10000"/>
          </a:bodyPr>
          <a:lstStyle/>
          <a:p>
            <a:pPr algn="just"/>
            <a:r>
              <a:rPr lang="es-CO" b="1" dirty="0"/>
              <a:t>Sobre los pactos sociales firmados con la alcaldesa Claudia López en el 2019</a:t>
            </a:r>
            <a:r>
              <a:rPr lang="es-CO" dirty="0"/>
              <a:t>. Dichos  Pactos sociales dan alcance al programa de gobierno y definen diversas acciones y programas específicos que deben ser integrados en el Plan Distrital de Desarrollo. </a:t>
            </a:r>
            <a:endParaRPr lang="es-CO" dirty="0" smtClean="0"/>
          </a:p>
          <a:p>
            <a:pPr algn="just"/>
            <a:r>
              <a:rPr lang="es-CO" dirty="0"/>
              <a:t>El proyecto de Plan de desarrollo distrital debe reconocer y facilitar la concertación de políticas, programas, planes y proyectos con todos los sectores para reconocer sus demandas y solicitudes expresas a la administración. Ejemplo el sector de recreación y deporte, los medios de comunicación alternativos, populares y </a:t>
            </a:r>
            <a:r>
              <a:rPr lang="es-CO" dirty="0" smtClean="0"/>
              <a:t>comunitarios</a:t>
            </a:r>
          </a:p>
          <a:p>
            <a:pPr algn="just"/>
            <a:r>
              <a:rPr lang="es-CO" dirty="0"/>
              <a:t>Además, nos preocupa la </a:t>
            </a:r>
            <a:r>
              <a:rPr lang="es-CO" dirty="0" err="1"/>
              <a:t>invisibilización</a:t>
            </a:r>
            <a:r>
              <a:rPr lang="es-CO" dirty="0"/>
              <a:t> en el proyecto de plan de desarrollo de la riqueza cultural y étnica de ciudad, los indígenas, afrodescendientes, raizales y </a:t>
            </a:r>
            <a:r>
              <a:rPr lang="es-CO" dirty="0" err="1"/>
              <a:t>Room</a:t>
            </a:r>
            <a:r>
              <a:rPr lang="es-CO" dirty="0"/>
              <a:t> que son parte de la ciudad y deben ser reconocidos plenamente por la Administración.</a:t>
            </a:r>
          </a:p>
          <a:p>
            <a:pPr algn="just"/>
            <a:endParaRPr lang="es-CO" dirty="0"/>
          </a:p>
        </p:txBody>
      </p:sp>
      <p:pic>
        <p:nvPicPr>
          <p:cNvPr id="4" name="Imagen 3"/>
          <p:cNvPicPr>
            <a:picLocks noChangeAspect="1"/>
          </p:cNvPicPr>
          <p:nvPr/>
        </p:nvPicPr>
        <p:blipFill>
          <a:blip r:embed="rId2"/>
          <a:stretch>
            <a:fillRect/>
          </a:stretch>
        </p:blipFill>
        <p:spPr>
          <a:xfrm>
            <a:off x="0" y="-36123"/>
            <a:ext cx="1365161" cy="899008"/>
          </a:xfrm>
          <a:prstGeom prst="rect">
            <a:avLst/>
          </a:prstGeom>
        </p:spPr>
      </p:pic>
    </p:spTree>
    <p:extLst>
      <p:ext uri="{BB962C8B-B14F-4D97-AF65-F5344CB8AC3E}">
        <p14:creationId xmlns:p14="http://schemas.microsoft.com/office/powerpoint/2010/main" val="9275255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686874"/>
            <a:ext cx="8688947" cy="601014"/>
          </a:xfrm>
        </p:spPr>
        <p:txBody>
          <a:bodyPr>
            <a:normAutofit fontScale="90000"/>
          </a:bodyPr>
          <a:lstStyle/>
          <a:p>
            <a:r>
              <a:rPr lang="es-CO" dirty="0"/>
              <a:t>Preocupaciones </a:t>
            </a:r>
            <a:r>
              <a:rPr lang="es-CO" dirty="0" smtClean="0"/>
              <a:t>Recomendaciones  </a:t>
            </a:r>
            <a:r>
              <a:rPr lang="es-CO" sz="2000" dirty="0" smtClean="0"/>
              <a:t>(4)</a:t>
            </a:r>
            <a:r>
              <a:rPr lang="es-CO" dirty="0" smtClean="0"/>
              <a:t>  </a:t>
            </a:r>
            <a:endParaRPr lang="es-CO" dirty="0"/>
          </a:p>
        </p:txBody>
      </p:sp>
      <p:sp>
        <p:nvSpPr>
          <p:cNvPr id="6" name="Marcador de contenido 5"/>
          <p:cNvSpPr>
            <a:spLocks noGrp="1"/>
          </p:cNvSpPr>
          <p:nvPr>
            <p:ph idx="1"/>
          </p:nvPr>
        </p:nvSpPr>
        <p:spPr>
          <a:xfrm>
            <a:off x="609599" y="1632555"/>
            <a:ext cx="7916215" cy="3880773"/>
          </a:xfrm>
        </p:spPr>
        <p:txBody>
          <a:bodyPr>
            <a:normAutofit/>
          </a:bodyPr>
          <a:lstStyle/>
          <a:p>
            <a:pPr algn="just"/>
            <a:r>
              <a:rPr lang="es-CO" b="1" dirty="0"/>
              <a:t>La política pública de derecho a la alimentación para Bogotá</a:t>
            </a:r>
            <a:r>
              <a:rPr lang="es-CO" dirty="0"/>
              <a:t>:  Vemos de alto impacto la importancia de la puesta en marcha de una política del derecho a la alimentación, vista con el enfoque de una Bogotá social y culturalmente incluyente con enfoque de derechos, diferencial, de género y territorial que avance en el logro del derecho a la </a:t>
            </a:r>
            <a:r>
              <a:rPr lang="es-CO" dirty="0" smtClean="0"/>
              <a:t>alimentación</a:t>
            </a:r>
          </a:p>
          <a:p>
            <a:pPr algn="just"/>
            <a:r>
              <a:rPr lang="es-CO" b="1" dirty="0"/>
              <a:t>Visión de seguridad</a:t>
            </a:r>
            <a:r>
              <a:rPr lang="es-CO" dirty="0"/>
              <a:t>. La mirada de seguridad de la ciudad debe partir del reconocimiento de los derechos individuales y colectivos, rechazamos la mirada de criminalización de los jóvenes y la ciudadanía en </a:t>
            </a:r>
            <a:r>
              <a:rPr lang="es-CO" dirty="0" smtClean="0"/>
              <a:t>general</a:t>
            </a:r>
          </a:p>
          <a:p>
            <a:pPr algn="just"/>
            <a:endParaRPr lang="es-CO" dirty="0"/>
          </a:p>
        </p:txBody>
      </p:sp>
      <p:pic>
        <p:nvPicPr>
          <p:cNvPr id="4" name="Imagen 3"/>
          <p:cNvPicPr>
            <a:picLocks noChangeAspect="1"/>
          </p:cNvPicPr>
          <p:nvPr/>
        </p:nvPicPr>
        <p:blipFill>
          <a:blip r:embed="rId2"/>
          <a:stretch>
            <a:fillRect/>
          </a:stretch>
        </p:blipFill>
        <p:spPr>
          <a:xfrm>
            <a:off x="0" y="-36123"/>
            <a:ext cx="1365161" cy="899008"/>
          </a:xfrm>
          <a:prstGeom prst="rect">
            <a:avLst/>
          </a:prstGeom>
        </p:spPr>
      </p:pic>
    </p:spTree>
    <p:extLst>
      <p:ext uri="{BB962C8B-B14F-4D97-AF65-F5344CB8AC3E}">
        <p14:creationId xmlns:p14="http://schemas.microsoft.com/office/powerpoint/2010/main" val="10289841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736243"/>
            <a:ext cx="8701826" cy="678287"/>
          </a:xfrm>
        </p:spPr>
        <p:txBody>
          <a:bodyPr/>
          <a:lstStyle/>
          <a:p>
            <a:r>
              <a:rPr lang="es-CO" dirty="0"/>
              <a:t>Preocupaciones </a:t>
            </a:r>
            <a:r>
              <a:rPr lang="es-CO" dirty="0" smtClean="0"/>
              <a:t>Recomendaciones  </a:t>
            </a:r>
            <a:r>
              <a:rPr lang="es-CO" sz="2000" dirty="0" smtClean="0"/>
              <a:t>(5)</a:t>
            </a:r>
            <a:r>
              <a:rPr lang="es-CO" dirty="0" smtClean="0"/>
              <a:t>  </a:t>
            </a:r>
            <a:endParaRPr lang="es-CO" dirty="0"/>
          </a:p>
        </p:txBody>
      </p:sp>
      <p:sp>
        <p:nvSpPr>
          <p:cNvPr id="6" name="Marcador de contenido 5"/>
          <p:cNvSpPr>
            <a:spLocks noGrp="1"/>
          </p:cNvSpPr>
          <p:nvPr>
            <p:ph idx="1"/>
          </p:nvPr>
        </p:nvSpPr>
        <p:spPr>
          <a:xfrm>
            <a:off x="392805" y="1482056"/>
            <a:ext cx="7916215" cy="5035640"/>
          </a:xfrm>
        </p:spPr>
        <p:txBody>
          <a:bodyPr>
            <a:normAutofit/>
          </a:bodyPr>
          <a:lstStyle/>
          <a:p>
            <a:pPr algn="just"/>
            <a:r>
              <a:rPr lang="es-ES" i="1" dirty="0" smtClean="0"/>
              <a:t>En cuanto a la participación Ciudadana </a:t>
            </a:r>
          </a:p>
          <a:p>
            <a:pPr algn="just"/>
            <a:endParaRPr lang="es-ES" dirty="0"/>
          </a:p>
          <a:p>
            <a:pPr marL="0" indent="0" algn="just">
              <a:buNone/>
            </a:pPr>
            <a:r>
              <a:rPr lang="es-CO" i="1" dirty="0" smtClean="0"/>
              <a:t> </a:t>
            </a:r>
            <a:r>
              <a:rPr lang="es-CO" b="1" i="1" dirty="0"/>
              <a:t>“…la participación de la sociedad en los asuntos públicos es un proceso típico del mundo occidental, de dinámica constante, que tiende a omitir sus pasados, mitigar sus presentes e idealizar sus futuros. Aunque sus rasgos son incalculables y muchos de ellos resultan difíciles de especificar –dadas sus indeterminaciones, falencias e incoherencias, entre otras-, las preferencias por sus abordajes en la intervención y en la investigación aumentan. De hecho, hasta ahora no existe un proceso que sustituya dicha participación, pese a que sus resultados, efectos e impactos corroboran sus promesas incumplidas, máxime para amplios sectores de la sociedad y de la naturaleza</a:t>
            </a:r>
            <a:r>
              <a:rPr lang="es-CO" b="1" i="1" dirty="0" smtClean="0"/>
              <a:t>.”  </a:t>
            </a:r>
            <a:r>
              <a:rPr lang="es-CO" sz="800" b="1" i="1" dirty="0" smtClean="0"/>
              <a:t>(1) </a:t>
            </a:r>
            <a:endParaRPr lang="es-CO" sz="800" i="1" dirty="0"/>
          </a:p>
          <a:p>
            <a:pPr algn="just"/>
            <a:endParaRPr lang="es-CO" sz="1000" dirty="0"/>
          </a:p>
        </p:txBody>
      </p:sp>
      <p:pic>
        <p:nvPicPr>
          <p:cNvPr id="4" name="Imagen 3"/>
          <p:cNvPicPr>
            <a:picLocks noChangeAspect="1"/>
          </p:cNvPicPr>
          <p:nvPr/>
        </p:nvPicPr>
        <p:blipFill>
          <a:blip r:embed="rId2"/>
          <a:stretch>
            <a:fillRect/>
          </a:stretch>
        </p:blipFill>
        <p:spPr>
          <a:xfrm>
            <a:off x="0" y="-36123"/>
            <a:ext cx="1365161" cy="899008"/>
          </a:xfrm>
          <a:prstGeom prst="rect">
            <a:avLst/>
          </a:prstGeom>
        </p:spPr>
      </p:pic>
      <p:sp>
        <p:nvSpPr>
          <p:cNvPr id="3" name="CuadroTexto 2"/>
          <p:cNvSpPr txBox="1"/>
          <p:nvPr/>
        </p:nvSpPr>
        <p:spPr>
          <a:xfrm>
            <a:off x="682580" y="6286864"/>
            <a:ext cx="6476453" cy="461665"/>
          </a:xfrm>
          <a:prstGeom prst="rect">
            <a:avLst/>
          </a:prstGeom>
          <a:noFill/>
        </p:spPr>
        <p:txBody>
          <a:bodyPr wrap="none" rtlCol="0">
            <a:spAutoFit/>
          </a:bodyPr>
          <a:lstStyle/>
          <a:p>
            <a:pPr algn="just"/>
            <a:r>
              <a:rPr lang="es-CO" sz="800" i="1" dirty="0" smtClean="0"/>
              <a:t>(1) Contreras S. Maira Judith. Autora 2019, Conclusiones. Pág. 397, Sociedad en vilo - Participación y desarrollo en el </a:t>
            </a:r>
          </a:p>
          <a:p>
            <a:pPr algn="just"/>
            <a:r>
              <a:rPr lang="es-CO" sz="800" i="1" dirty="0" smtClean="0"/>
              <a:t>ordenamiento territorial de Bogotá. Universidad Nacional de Colombia, sede Bogotá, Facultad de Ciencias Humanas, Departamento de </a:t>
            </a:r>
          </a:p>
          <a:p>
            <a:pPr algn="just"/>
            <a:r>
              <a:rPr lang="es-CO" sz="800" i="1" dirty="0" smtClean="0"/>
              <a:t>Trabajo Social. Primera edición. 2019.</a:t>
            </a:r>
            <a:endParaRPr lang="es-CO" sz="800" i="1" dirty="0"/>
          </a:p>
        </p:txBody>
      </p:sp>
    </p:spTree>
    <p:extLst>
      <p:ext uri="{BB962C8B-B14F-4D97-AF65-F5344CB8AC3E}">
        <p14:creationId xmlns:p14="http://schemas.microsoft.com/office/powerpoint/2010/main" val="34725153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736243"/>
            <a:ext cx="8701826" cy="678287"/>
          </a:xfrm>
        </p:spPr>
        <p:txBody>
          <a:bodyPr/>
          <a:lstStyle/>
          <a:p>
            <a:r>
              <a:rPr lang="es-CO" dirty="0"/>
              <a:t>Preocupaciones </a:t>
            </a:r>
            <a:r>
              <a:rPr lang="es-CO" dirty="0" smtClean="0"/>
              <a:t>Recomendaciones  </a:t>
            </a:r>
            <a:r>
              <a:rPr lang="es-CO" sz="2000" dirty="0" smtClean="0"/>
              <a:t>(5)</a:t>
            </a:r>
            <a:r>
              <a:rPr lang="es-CO" dirty="0" smtClean="0"/>
              <a:t>  </a:t>
            </a:r>
            <a:endParaRPr lang="es-CO" dirty="0"/>
          </a:p>
        </p:txBody>
      </p:sp>
      <p:sp>
        <p:nvSpPr>
          <p:cNvPr id="6" name="Marcador de contenido 5"/>
          <p:cNvSpPr>
            <a:spLocks noGrp="1"/>
          </p:cNvSpPr>
          <p:nvPr>
            <p:ph idx="1"/>
          </p:nvPr>
        </p:nvSpPr>
        <p:spPr>
          <a:xfrm>
            <a:off x="583095" y="1635251"/>
            <a:ext cx="7916215" cy="5035640"/>
          </a:xfrm>
        </p:spPr>
        <p:txBody>
          <a:bodyPr>
            <a:normAutofit/>
          </a:bodyPr>
          <a:lstStyle/>
          <a:p>
            <a:pPr algn="just"/>
            <a:r>
              <a:rPr lang="es-ES" b="1" dirty="0"/>
              <a:t>La participación ciudadana</a:t>
            </a:r>
            <a:r>
              <a:rPr lang="es-ES" dirty="0"/>
              <a:t>: Es una condición innegociable de la construcción de ciudad. “</a:t>
            </a:r>
            <a:r>
              <a:rPr lang="es-ES" b="1" dirty="0"/>
              <a:t>Nada sobre nosotros/as, sin nosotros/as</a:t>
            </a:r>
            <a:r>
              <a:rPr lang="es-ES" dirty="0"/>
              <a:t>”. Esto supone el reconocimiento de los espacios institucionales, los espacios no instituciones (organizaciones sociales, comunitarias, etc.) y el reconocimiento de la protesta y movilización sociales dentro de esta concepción. Por esto consideramos de suma importancia: </a:t>
            </a:r>
            <a:endParaRPr lang="es-CO" dirty="0"/>
          </a:p>
          <a:p>
            <a:pPr lvl="1" algn="just"/>
            <a:r>
              <a:rPr lang="es-ES" dirty="0"/>
              <a:t> </a:t>
            </a:r>
            <a:r>
              <a:rPr lang="es-ES" dirty="0" smtClean="0"/>
              <a:t>Incluir </a:t>
            </a:r>
            <a:r>
              <a:rPr lang="es-ES" dirty="0"/>
              <a:t>en los cinco (5) propósitos, logros, programas, metas, indicadores y presupuesto, de manera explícita, el fortalecimiento de la participación en la ciudad. En el borrador, esta condición originaria de un Estado Social de Derecho no es reconocida como tal.</a:t>
            </a:r>
            <a:endParaRPr lang="es-CO" dirty="0"/>
          </a:p>
          <a:p>
            <a:pPr lvl="1" algn="just"/>
            <a:r>
              <a:rPr lang="es-ES" dirty="0"/>
              <a:t>No confundir “cultura ciudadana” con participación ciudadana. Si bien reconocemos la importancia de esta “apuesta” para la administración, los avances en participación ciudadana en Bogotá son mayores a lo expuesto en este borrador de Plan.</a:t>
            </a:r>
            <a:endParaRPr lang="es-CO" dirty="0"/>
          </a:p>
          <a:p>
            <a:pPr lvl="1" algn="just"/>
            <a:r>
              <a:rPr lang="es-ES" dirty="0"/>
              <a:t>Debe ser una prioridad para la ciudad fortalecer el Sistema Distrital de </a:t>
            </a:r>
            <a:r>
              <a:rPr lang="es-ES" dirty="0" smtClean="0"/>
              <a:t>Participación</a:t>
            </a:r>
            <a:r>
              <a:rPr lang="es-ES" dirty="0"/>
              <a:t>. </a:t>
            </a:r>
            <a:endParaRPr lang="es-CO" dirty="0"/>
          </a:p>
          <a:p>
            <a:pPr algn="just"/>
            <a:endParaRPr lang="es-CO" dirty="0"/>
          </a:p>
        </p:txBody>
      </p:sp>
      <p:pic>
        <p:nvPicPr>
          <p:cNvPr id="4" name="Imagen 3"/>
          <p:cNvPicPr>
            <a:picLocks noChangeAspect="1"/>
          </p:cNvPicPr>
          <p:nvPr/>
        </p:nvPicPr>
        <p:blipFill>
          <a:blip r:embed="rId2"/>
          <a:stretch>
            <a:fillRect/>
          </a:stretch>
        </p:blipFill>
        <p:spPr>
          <a:xfrm>
            <a:off x="0" y="-36123"/>
            <a:ext cx="1365161" cy="899008"/>
          </a:xfrm>
          <a:prstGeom prst="rect">
            <a:avLst/>
          </a:prstGeom>
        </p:spPr>
      </p:pic>
    </p:spTree>
    <p:extLst>
      <p:ext uri="{BB962C8B-B14F-4D97-AF65-F5344CB8AC3E}">
        <p14:creationId xmlns:p14="http://schemas.microsoft.com/office/powerpoint/2010/main" val="17897153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CO" dirty="0" smtClean="0"/>
              <a:t>Consejo Territorial de Planeación Distrital </a:t>
            </a:r>
            <a:r>
              <a:rPr lang="es-CO" sz="2000" dirty="0" smtClean="0"/>
              <a:t>(1)</a:t>
            </a:r>
            <a:r>
              <a:rPr lang="es-CO" dirty="0" smtClean="0"/>
              <a:t>  </a:t>
            </a:r>
            <a:endParaRPr lang="es-CO" dirty="0"/>
          </a:p>
        </p:txBody>
      </p:sp>
      <p:pic>
        <p:nvPicPr>
          <p:cNvPr id="5" name="Imagen 4"/>
          <p:cNvPicPr>
            <a:picLocks noChangeAspect="1"/>
          </p:cNvPicPr>
          <p:nvPr/>
        </p:nvPicPr>
        <p:blipFill>
          <a:blip r:embed="rId2"/>
          <a:stretch>
            <a:fillRect/>
          </a:stretch>
        </p:blipFill>
        <p:spPr>
          <a:xfrm>
            <a:off x="1078606" y="2084946"/>
            <a:ext cx="6858000" cy="3714750"/>
          </a:xfrm>
          <a:prstGeom prst="rect">
            <a:avLst/>
          </a:prstGeom>
        </p:spPr>
      </p:pic>
      <p:pic>
        <p:nvPicPr>
          <p:cNvPr id="6" name="Imagen 5"/>
          <p:cNvPicPr>
            <a:picLocks noChangeAspect="1"/>
          </p:cNvPicPr>
          <p:nvPr/>
        </p:nvPicPr>
        <p:blipFill>
          <a:blip r:embed="rId3"/>
          <a:stretch>
            <a:fillRect/>
          </a:stretch>
        </p:blipFill>
        <p:spPr>
          <a:xfrm>
            <a:off x="0" y="38365"/>
            <a:ext cx="1815470" cy="987924"/>
          </a:xfrm>
          <a:prstGeom prst="rect">
            <a:avLst/>
          </a:prstGeom>
        </p:spPr>
      </p:pic>
    </p:spTree>
    <p:extLst>
      <p:ext uri="{BB962C8B-B14F-4D97-AF65-F5344CB8AC3E}">
        <p14:creationId xmlns:p14="http://schemas.microsoft.com/office/powerpoint/2010/main" val="12378093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862885"/>
            <a:ext cx="8886423" cy="794197"/>
          </a:xfrm>
        </p:spPr>
        <p:txBody>
          <a:bodyPr>
            <a:normAutofit fontScale="90000"/>
          </a:bodyPr>
          <a:lstStyle/>
          <a:p>
            <a:r>
              <a:rPr lang="es-CO" b="1" dirty="0" smtClean="0"/>
              <a:t>Frente a la crisis generada  por el </a:t>
            </a:r>
            <a:r>
              <a:rPr lang="es-CO" b="1" dirty="0" err="1" smtClean="0"/>
              <a:t>Covid</a:t>
            </a:r>
            <a:r>
              <a:rPr lang="es-CO" b="1" dirty="0" smtClean="0"/>
              <a:t> 19</a:t>
            </a:r>
            <a:endParaRPr lang="es-CO" sz="2200" b="1" dirty="0"/>
          </a:p>
        </p:txBody>
      </p:sp>
      <p:sp>
        <p:nvSpPr>
          <p:cNvPr id="6" name="Marcador de contenido 5"/>
          <p:cNvSpPr>
            <a:spLocks noGrp="1"/>
          </p:cNvSpPr>
          <p:nvPr>
            <p:ph idx="1"/>
          </p:nvPr>
        </p:nvSpPr>
        <p:spPr>
          <a:xfrm>
            <a:off x="442174" y="1571223"/>
            <a:ext cx="7916215" cy="5035640"/>
          </a:xfrm>
        </p:spPr>
        <p:txBody>
          <a:bodyPr>
            <a:normAutofit/>
          </a:bodyPr>
          <a:lstStyle/>
          <a:p>
            <a:pPr marL="0" indent="0" algn="just">
              <a:buNone/>
            </a:pPr>
            <a:r>
              <a:rPr lang="es-ES" dirty="0" smtClean="0"/>
              <a:t>1. Reactivación </a:t>
            </a:r>
            <a:r>
              <a:rPr lang="es-ES" dirty="0"/>
              <a:t>económica, generación de empleo digno y garantía de renta básica para los bogotanos y bogotanas. </a:t>
            </a:r>
            <a:endParaRPr lang="es-ES" dirty="0" smtClean="0"/>
          </a:p>
          <a:p>
            <a:pPr lvl="0" algn="just">
              <a:buAutoNum type="arabicPeriod"/>
            </a:pPr>
            <a:endParaRPr lang="es-CO" dirty="0"/>
          </a:p>
          <a:p>
            <a:pPr marL="0" indent="0" algn="just">
              <a:buNone/>
            </a:pPr>
            <a:r>
              <a:rPr lang="es-ES" dirty="0"/>
              <a:t> </a:t>
            </a:r>
            <a:r>
              <a:rPr lang="es-ES" dirty="0" smtClean="0"/>
              <a:t>2</a:t>
            </a:r>
            <a:r>
              <a:rPr lang="es-ES" dirty="0"/>
              <a:t>. Fortalecimiento de la red de hospitales públicos, políticas de prevención y atención de emergencias, acceso universal de la atención en salud, la apertura y puesta en marcha de los servicios del Hospital San Juan de Dios como hospital de cuarto nivel, todas las medidas que sean necesarias para garantizar el derecho al trabajo digno de todos los trabajadores y trabajadoras de la </a:t>
            </a:r>
            <a:r>
              <a:rPr lang="es-ES" dirty="0" smtClean="0"/>
              <a:t>salud. Y </a:t>
            </a:r>
          </a:p>
          <a:p>
            <a:pPr marL="0" indent="0" algn="just">
              <a:buNone/>
            </a:pPr>
            <a:r>
              <a:rPr lang="es-ES" dirty="0" smtClean="0"/>
              <a:t> </a:t>
            </a:r>
            <a:endParaRPr lang="es-CO" dirty="0"/>
          </a:p>
          <a:p>
            <a:pPr marL="0" lvl="0" indent="0" algn="just">
              <a:buNone/>
            </a:pPr>
            <a:r>
              <a:rPr lang="es-ES" dirty="0" smtClean="0"/>
              <a:t>3</a:t>
            </a:r>
            <a:r>
              <a:rPr lang="es-ES" dirty="0"/>
              <a:t>. La garantía del derecho a la alimentación por todos los medios posibles incluyendo la apertura de comedores comunitarios en toda la ciudad.</a:t>
            </a:r>
            <a:endParaRPr lang="es-CO" dirty="0"/>
          </a:p>
          <a:p>
            <a:pPr marL="0" indent="0" algn="just">
              <a:buNone/>
            </a:pPr>
            <a:r>
              <a:rPr lang="es-CO" dirty="0"/>
              <a:t> </a:t>
            </a:r>
          </a:p>
          <a:p>
            <a:pPr algn="just"/>
            <a:endParaRPr lang="es-CO" dirty="0"/>
          </a:p>
        </p:txBody>
      </p:sp>
      <p:pic>
        <p:nvPicPr>
          <p:cNvPr id="4" name="Imagen 3"/>
          <p:cNvPicPr>
            <a:picLocks noChangeAspect="1"/>
          </p:cNvPicPr>
          <p:nvPr/>
        </p:nvPicPr>
        <p:blipFill>
          <a:blip r:embed="rId2"/>
          <a:stretch>
            <a:fillRect/>
          </a:stretch>
        </p:blipFill>
        <p:spPr>
          <a:xfrm>
            <a:off x="0" y="-36123"/>
            <a:ext cx="1365161" cy="899008"/>
          </a:xfrm>
          <a:prstGeom prst="rect">
            <a:avLst/>
          </a:prstGeom>
        </p:spPr>
      </p:pic>
    </p:spTree>
    <p:extLst>
      <p:ext uri="{BB962C8B-B14F-4D97-AF65-F5344CB8AC3E}">
        <p14:creationId xmlns:p14="http://schemas.microsoft.com/office/powerpoint/2010/main" val="24148771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7577" y="774757"/>
            <a:ext cx="8886423" cy="794197"/>
          </a:xfrm>
        </p:spPr>
        <p:txBody>
          <a:bodyPr>
            <a:normAutofit fontScale="90000"/>
          </a:bodyPr>
          <a:lstStyle/>
          <a:p>
            <a:r>
              <a:rPr lang="es-CO" dirty="0"/>
              <a:t>¿</a:t>
            </a:r>
            <a:r>
              <a:rPr lang="es-CO" b="1" dirty="0"/>
              <a:t>Y qué Sigue y que debemos hacer de hoy en adelante</a:t>
            </a:r>
            <a:r>
              <a:rPr lang="es-CO" dirty="0"/>
              <a:t>?</a:t>
            </a:r>
            <a:endParaRPr lang="es-CO" sz="2200" dirty="0"/>
          </a:p>
        </p:txBody>
      </p:sp>
      <p:sp>
        <p:nvSpPr>
          <p:cNvPr id="6" name="Marcador de contenido 5"/>
          <p:cNvSpPr>
            <a:spLocks noGrp="1"/>
          </p:cNvSpPr>
          <p:nvPr>
            <p:ph idx="1"/>
          </p:nvPr>
        </p:nvSpPr>
        <p:spPr>
          <a:xfrm>
            <a:off x="154545" y="1822360"/>
            <a:ext cx="8856372" cy="5035640"/>
          </a:xfrm>
        </p:spPr>
        <p:txBody>
          <a:bodyPr>
            <a:normAutofit/>
          </a:bodyPr>
          <a:lstStyle/>
          <a:p>
            <a:pPr marL="0" indent="0" algn="just">
              <a:buNone/>
            </a:pPr>
            <a:r>
              <a:rPr lang="es-CO" dirty="0"/>
              <a:t>Se hace necesario que, durante el mes de abril de 2020, adelantemos un </a:t>
            </a:r>
            <a:r>
              <a:rPr lang="es-CO" b="1" dirty="0"/>
              <a:t>proceso de concertación</a:t>
            </a:r>
            <a:r>
              <a:rPr lang="es-CO" dirty="0"/>
              <a:t> para lo cual proponemos que realicemos un dialogo directo con los sectores de la administración pública que permita la integración de las recomendaciones del presente concepto. </a:t>
            </a:r>
          </a:p>
          <a:p>
            <a:pPr marL="0" indent="0" algn="just">
              <a:buNone/>
            </a:pPr>
            <a:r>
              <a:rPr lang="es-CO" dirty="0"/>
              <a:t>Hacemos presentación y entrega del documento de Concepto y las recomendaciones al borrador del proyecto de acuerdo del Plan de Desarrollo en la más alta expectativa de que se acogido por la administración.</a:t>
            </a:r>
          </a:p>
          <a:p>
            <a:pPr marL="0" indent="0" algn="just">
              <a:buNone/>
            </a:pPr>
            <a:r>
              <a:rPr lang="es-CO" dirty="0"/>
              <a:t>Expresamos nuestra solidaridad y voz de aliento a los habitantes y ciudadanos de Bogotá, Colombia y el mundo, llamándolos a que continuemos enfrentando las consecuencias de la pandemia y a seguir con el aislamiento preventivo. </a:t>
            </a:r>
          </a:p>
          <a:p>
            <a:pPr marL="0" indent="0" algn="just">
              <a:buNone/>
            </a:pPr>
            <a:r>
              <a:rPr lang="es-CO" dirty="0"/>
              <a:t>A la administración de Bogotá nuestro reconocimiento por las acciones adelantadas y el llamado a profundizar las acciones urgentes sobre los sectores afectados.</a:t>
            </a:r>
          </a:p>
          <a:p>
            <a:pPr marL="0" indent="0" algn="just">
              <a:buNone/>
            </a:pPr>
            <a:r>
              <a:rPr lang="es-CO" dirty="0"/>
              <a:t>Al gobierno nacional a adoptar acciones concretas y urgentes para aliviar la grave situación social y económica de inmensas capas de la población</a:t>
            </a:r>
            <a:r>
              <a:rPr lang="es-CO" dirty="0" smtClean="0"/>
              <a:t>.</a:t>
            </a:r>
            <a:endParaRPr lang="es-CO" dirty="0"/>
          </a:p>
        </p:txBody>
      </p:sp>
      <p:sp>
        <p:nvSpPr>
          <p:cNvPr id="3" name="CuadroTexto 2"/>
          <p:cNvSpPr txBox="1"/>
          <p:nvPr/>
        </p:nvSpPr>
        <p:spPr>
          <a:xfrm>
            <a:off x="6004901" y="6439440"/>
            <a:ext cx="3006016" cy="646331"/>
          </a:xfrm>
          <a:prstGeom prst="rect">
            <a:avLst/>
          </a:prstGeom>
          <a:noFill/>
        </p:spPr>
        <p:txBody>
          <a:bodyPr wrap="none" rtlCol="0">
            <a:spAutoFit/>
          </a:bodyPr>
          <a:lstStyle/>
          <a:p>
            <a:r>
              <a:rPr lang="es-CO" b="1" dirty="0"/>
              <a:t>MESA DIRECTIVA DEL CTPD</a:t>
            </a:r>
            <a:endParaRPr lang="es-CO" dirty="0"/>
          </a:p>
          <a:p>
            <a:endParaRPr lang="es-CO" dirty="0"/>
          </a:p>
        </p:txBody>
      </p:sp>
      <p:pic>
        <p:nvPicPr>
          <p:cNvPr id="5" name="Imagen 4"/>
          <p:cNvPicPr>
            <a:picLocks noChangeAspect="1"/>
          </p:cNvPicPr>
          <p:nvPr/>
        </p:nvPicPr>
        <p:blipFill>
          <a:blip r:embed="rId2"/>
          <a:stretch>
            <a:fillRect/>
          </a:stretch>
        </p:blipFill>
        <p:spPr>
          <a:xfrm>
            <a:off x="0" y="-36123"/>
            <a:ext cx="1365161" cy="899008"/>
          </a:xfrm>
          <a:prstGeom prst="rect">
            <a:avLst/>
          </a:prstGeom>
        </p:spPr>
      </p:pic>
    </p:spTree>
    <p:extLst>
      <p:ext uri="{BB962C8B-B14F-4D97-AF65-F5344CB8AC3E}">
        <p14:creationId xmlns:p14="http://schemas.microsoft.com/office/powerpoint/2010/main" val="14368710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12027" y="940973"/>
            <a:ext cx="6347713" cy="1320800"/>
          </a:xfrm>
        </p:spPr>
        <p:txBody>
          <a:bodyPr/>
          <a:lstStyle/>
          <a:p>
            <a:r>
              <a:rPr lang="es-CO" dirty="0"/>
              <a:t>Consejo Territorial de Planeación Distrital </a:t>
            </a:r>
            <a:r>
              <a:rPr lang="es-CO" sz="2000" dirty="0" smtClean="0"/>
              <a:t>(2)</a:t>
            </a:r>
            <a:endParaRPr lang="es-CO" sz="2000" dirty="0"/>
          </a:p>
        </p:txBody>
      </p:sp>
      <p:sp>
        <p:nvSpPr>
          <p:cNvPr id="3" name="Marcador de contenido 2"/>
          <p:cNvSpPr>
            <a:spLocks noGrp="1"/>
          </p:cNvSpPr>
          <p:nvPr>
            <p:ph idx="1"/>
          </p:nvPr>
        </p:nvSpPr>
        <p:spPr>
          <a:xfrm>
            <a:off x="609599" y="1930400"/>
            <a:ext cx="7941973" cy="3880773"/>
          </a:xfrm>
        </p:spPr>
        <p:txBody>
          <a:bodyPr>
            <a:normAutofit fontScale="85000" lnSpcReduction="10000"/>
          </a:bodyPr>
          <a:lstStyle/>
          <a:p>
            <a:pPr marL="0" indent="0" algn="just">
              <a:buNone/>
            </a:pPr>
            <a:endParaRPr lang="es-CO" sz="2000" dirty="0">
              <a:latin typeface="Arial" panose="020B0604020202020204" pitchFamily="34" charset="0"/>
              <a:cs typeface="Arial" panose="020B0604020202020204" pitchFamily="34" charset="0"/>
            </a:endParaRPr>
          </a:p>
          <a:p>
            <a:pPr marL="0" indent="0" algn="just">
              <a:buNone/>
            </a:pPr>
            <a:r>
              <a:rPr lang="es-CO" sz="2000" dirty="0">
                <a:latin typeface="Arial" panose="020B0604020202020204" pitchFamily="34" charset="0"/>
                <a:cs typeface="Arial" panose="020B0604020202020204" pitchFamily="34" charset="0"/>
              </a:rPr>
              <a:t>El Consejo Territorial de Planeación Distrital - CTPD es la </a:t>
            </a:r>
            <a:r>
              <a:rPr lang="es-CO" sz="2000" b="1" dirty="0">
                <a:latin typeface="Arial" panose="020B0604020202020204" pitchFamily="34" charset="0"/>
                <a:cs typeface="Arial" panose="020B0604020202020204" pitchFamily="34" charset="0"/>
              </a:rPr>
              <a:t>máxima instancia de Planeación Participativa de Bogotá</a:t>
            </a:r>
            <a:r>
              <a:rPr lang="es-CO" sz="2000" dirty="0">
                <a:latin typeface="Arial" panose="020B0604020202020204" pitchFamily="34" charset="0"/>
                <a:cs typeface="Arial" panose="020B0604020202020204" pitchFamily="34" charset="0"/>
              </a:rPr>
              <a:t>, en la que converge la más amplia, diversa y variada representación de la sociedad civil de la ciudad. Su fundamento legal se encuentra en la Ley 152 de 1994 y fue creado mediante el Acuerdo 12 de 1994 del Concejo de Bogotá</a:t>
            </a:r>
            <a:r>
              <a:rPr lang="es-CO" sz="2000" dirty="0" smtClean="0">
                <a:latin typeface="Arial" panose="020B0604020202020204" pitchFamily="34" charset="0"/>
                <a:cs typeface="Arial" panose="020B0604020202020204" pitchFamily="34" charset="0"/>
              </a:rPr>
              <a:t>.</a:t>
            </a:r>
          </a:p>
          <a:p>
            <a:pPr marL="0" indent="0" algn="just">
              <a:buNone/>
            </a:pPr>
            <a:endParaRPr lang="es-CO" sz="2000" dirty="0">
              <a:latin typeface="Arial" panose="020B0604020202020204" pitchFamily="34" charset="0"/>
              <a:cs typeface="Arial" panose="020B0604020202020204" pitchFamily="34" charset="0"/>
            </a:endParaRPr>
          </a:p>
          <a:p>
            <a:pPr marL="0" indent="0" algn="just">
              <a:buNone/>
            </a:pPr>
            <a:r>
              <a:rPr lang="es-CO" sz="2000" dirty="0" smtClean="0">
                <a:latin typeface="Arial" panose="020B0604020202020204" pitchFamily="34" charset="0"/>
                <a:cs typeface="Arial" panose="020B0604020202020204" pitchFamily="34" charset="0"/>
              </a:rPr>
              <a:t>El </a:t>
            </a:r>
            <a:r>
              <a:rPr lang="es-CO" sz="2000" dirty="0">
                <a:latin typeface="Arial" panose="020B0604020202020204" pitchFamily="34" charset="0"/>
                <a:cs typeface="Arial" panose="020B0604020202020204" pitchFamily="34" charset="0"/>
              </a:rPr>
              <a:t>Consejo Territorial de Planeación del Distrito </a:t>
            </a:r>
            <a:r>
              <a:rPr lang="es-CO" sz="2000" dirty="0" smtClean="0">
                <a:latin typeface="Arial" panose="020B0604020202020204" pitchFamily="34" charset="0"/>
                <a:cs typeface="Arial" panose="020B0604020202020204" pitchFamily="34" charset="0"/>
              </a:rPr>
              <a:t>Capital  </a:t>
            </a:r>
            <a:r>
              <a:rPr lang="es-CO" sz="2000" dirty="0">
                <a:latin typeface="Arial" panose="020B0604020202020204" pitchFamily="34" charset="0"/>
                <a:cs typeface="Arial" panose="020B0604020202020204" pitchFamily="34" charset="0"/>
              </a:rPr>
              <a:t>– CTPD </a:t>
            </a:r>
            <a:r>
              <a:rPr lang="es-CO" sz="2000" dirty="0" smtClean="0">
                <a:latin typeface="Arial" panose="020B0604020202020204" pitchFamily="34" charset="0"/>
                <a:cs typeface="Arial" panose="020B0604020202020204" pitchFamily="34" charset="0"/>
              </a:rPr>
              <a:t>-, es </a:t>
            </a:r>
            <a:r>
              <a:rPr lang="es-CO" sz="2000" dirty="0">
                <a:latin typeface="Arial" panose="020B0604020202020204" pitchFamily="34" charset="0"/>
                <a:cs typeface="Arial" panose="020B0604020202020204" pitchFamily="34" charset="0"/>
              </a:rPr>
              <a:t>la instancia territorial de planeación de carácter consultivo que fue creado por norma, en desarrollo del principio de la </a:t>
            </a:r>
            <a:r>
              <a:rPr lang="es-CO" sz="2000" b="1" dirty="0">
                <a:latin typeface="Arial" panose="020B0604020202020204" pitchFamily="34" charset="0"/>
                <a:cs typeface="Arial" panose="020B0604020202020204" pitchFamily="34" charset="0"/>
              </a:rPr>
              <a:t>democracia participativa ligada al concepto de la planeación</a:t>
            </a:r>
            <a:r>
              <a:rPr lang="es-CO" sz="2000" dirty="0">
                <a:latin typeface="Arial" panose="020B0604020202020204" pitchFamily="34" charset="0"/>
                <a:cs typeface="Arial" panose="020B0604020202020204" pitchFamily="34" charset="0"/>
              </a:rPr>
              <a:t>. En este sentido el CTPD tiene funciones </a:t>
            </a:r>
            <a:r>
              <a:rPr lang="es-CO" sz="2000" b="1" dirty="0">
                <a:latin typeface="Arial" panose="020B0604020202020204" pitchFamily="34" charset="0"/>
                <a:cs typeface="Arial" panose="020B0604020202020204" pitchFamily="34" charset="0"/>
              </a:rPr>
              <a:t>respecto al Plan de Desarrollo Distrital y al Plan de Ordenamiento Territorial (POT)</a:t>
            </a:r>
            <a:r>
              <a:rPr lang="es-CO" sz="2000" dirty="0">
                <a:latin typeface="Arial" panose="020B0604020202020204" pitchFamily="34" charset="0"/>
                <a:cs typeface="Arial" panose="020B0604020202020204" pitchFamily="34" charset="0"/>
              </a:rPr>
              <a:t>, en las fases de formulación y el posterior seguimiento y evaluación de las metas de continuidad e </a:t>
            </a:r>
            <a:r>
              <a:rPr lang="es-CO" sz="2000" dirty="0" smtClean="0">
                <a:latin typeface="Arial" panose="020B0604020202020204" pitchFamily="34" charset="0"/>
                <a:cs typeface="Arial" panose="020B0604020202020204" pitchFamily="34" charset="0"/>
              </a:rPr>
              <a:t>indicadores</a:t>
            </a:r>
            <a:endParaRPr lang="es-CO" sz="2000" dirty="0">
              <a:latin typeface="Arial" panose="020B0604020202020204" pitchFamily="34" charset="0"/>
              <a:cs typeface="Arial" panose="020B0604020202020204" pitchFamily="34" charset="0"/>
            </a:endParaRPr>
          </a:p>
        </p:txBody>
      </p:sp>
      <p:pic>
        <p:nvPicPr>
          <p:cNvPr id="5" name="Imagen 4"/>
          <p:cNvPicPr>
            <a:picLocks noChangeAspect="1"/>
          </p:cNvPicPr>
          <p:nvPr/>
        </p:nvPicPr>
        <p:blipFill>
          <a:blip r:embed="rId3"/>
          <a:stretch>
            <a:fillRect/>
          </a:stretch>
        </p:blipFill>
        <p:spPr>
          <a:xfrm>
            <a:off x="4292" y="0"/>
            <a:ext cx="1815470" cy="987924"/>
          </a:xfrm>
          <a:prstGeom prst="rect">
            <a:avLst/>
          </a:prstGeom>
        </p:spPr>
      </p:pic>
    </p:spTree>
    <p:extLst>
      <p:ext uri="{BB962C8B-B14F-4D97-AF65-F5344CB8AC3E}">
        <p14:creationId xmlns:p14="http://schemas.microsoft.com/office/powerpoint/2010/main" val="3004609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64912" y="180305"/>
            <a:ext cx="6347713" cy="1320800"/>
          </a:xfrm>
        </p:spPr>
        <p:txBody>
          <a:bodyPr/>
          <a:lstStyle/>
          <a:p>
            <a:r>
              <a:rPr lang="es-CO" dirty="0"/>
              <a:t>Consejo Territorial de Planeación Distrital </a:t>
            </a:r>
            <a:r>
              <a:rPr lang="es-CO" sz="2000" dirty="0" smtClean="0"/>
              <a:t>(2)</a:t>
            </a:r>
            <a:endParaRPr lang="es-CO" sz="2000" dirty="0"/>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val="2459198929"/>
              </p:ext>
            </p:extLst>
          </p:nvPr>
        </p:nvGraphicFramePr>
        <p:xfrm>
          <a:off x="462327" y="1623668"/>
          <a:ext cx="4158255" cy="1257300"/>
        </p:xfrm>
        <a:graphic>
          <a:graphicData uri="http://schemas.openxmlformats.org/drawingml/2006/table">
            <a:tbl>
              <a:tblPr/>
              <a:tblGrid>
                <a:gridCol w="4158255">
                  <a:extLst>
                    <a:ext uri="{9D8B030D-6E8A-4147-A177-3AD203B41FA5}">
                      <a16:colId xmlns:a16="http://schemas.microsoft.com/office/drawing/2014/main" xmlns="" val="20000"/>
                    </a:ext>
                  </a:extLst>
                </a:gridCol>
              </a:tblGrid>
              <a:tr h="0">
                <a:tc>
                  <a:txBody>
                    <a:bodyPr/>
                    <a:lstStyle/>
                    <a:p>
                      <a:pPr algn="ctr" rtl="0" fontAlgn="ctr"/>
                      <a:r>
                        <a:rPr lang="es-CO" sz="1600" b="1" i="0" u="none" strike="noStrike" dirty="0">
                          <a:solidFill>
                            <a:srgbClr val="404040"/>
                          </a:solidFill>
                          <a:effectLst/>
                          <a:latin typeface="Trebuchet MS" panose="020B0603020202020204" pitchFamily="34" charset="0"/>
                        </a:rPr>
                        <a:t>Organizaciones de la Sociedad </a:t>
                      </a:r>
                      <a:r>
                        <a:rPr lang="es-CO" sz="1600" b="1" i="0" u="none" strike="noStrike" dirty="0" smtClean="0">
                          <a:solidFill>
                            <a:srgbClr val="404040"/>
                          </a:solidFill>
                          <a:effectLst/>
                          <a:latin typeface="Trebuchet MS" panose="020B0603020202020204" pitchFamily="34" charset="0"/>
                        </a:rPr>
                        <a:t>Civil</a:t>
                      </a:r>
                      <a:endParaRPr lang="es-CO" sz="1600" b="0" i="0" u="none" strike="noStrike" dirty="0">
                        <a:solidFill>
                          <a:srgbClr val="404040"/>
                        </a:solidFill>
                        <a:effectLst/>
                        <a:latin typeface="Trebuchet MS" panose="020B0603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xmlns="" val="10000"/>
                  </a:ext>
                </a:extLst>
              </a:tr>
              <a:tr h="228600">
                <a:tc>
                  <a:txBody>
                    <a:bodyPr/>
                    <a:lstStyle/>
                    <a:p>
                      <a:pPr algn="just" rtl="0" fontAlgn="ctr"/>
                      <a:r>
                        <a:rPr lang="es-CO" sz="1600" b="0" i="0" u="none" strike="noStrike" dirty="0">
                          <a:solidFill>
                            <a:srgbClr val="404040"/>
                          </a:solidFill>
                          <a:effectLst/>
                          <a:latin typeface="Trebuchet MS" panose="020B0603020202020204" pitchFamily="34" charset="0"/>
                        </a:rPr>
                        <a:t>Representantes de las Juntas Administradoras Locales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8600">
                <a:tc>
                  <a:txBody>
                    <a:bodyPr/>
                    <a:lstStyle/>
                    <a:p>
                      <a:pPr algn="just" rtl="0" fontAlgn="ctr"/>
                      <a:r>
                        <a:rPr lang="es-CO" sz="1600" b="0" i="0" u="none" strike="noStrike">
                          <a:solidFill>
                            <a:srgbClr val="404040"/>
                          </a:solidFill>
                          <a:effectLst/>
                          <a:latin typeface="Trebuchet MS" panose="020B0603020202020204" pitchFamily="34" charset="0"/>
                        </a:rPr>
                        <a:t>Instancias distritales de participación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28600">
                <a:tc>
                  <a:txBody>
                    <a:bodyPr/>
                    <a:lstStyle/>
                    <a:p>
                      <a:pPr algn="just" rtl="0" fontAlgn="ctr"/>
                      <a:r>
                        <a:rPr lang="es-CO" sz="1600" b="0" i="0" u="none" strike="noStrike" dirty="0">
                          <a:solidFill>
                            <a:srgbClr val="404040"/>
                          </a:solidFill>
                          <a:effectLst/>
                          <a:latin typeface="Trebuchet MS" panose="020B0603020202020204" pitchFamily="34" charset="0"/>
                        </a:rPr>
                        <a:t>Consejos Locales de Planeación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332503678"/>
              </p:ext>
            </p:extLst>
          </p:nvPr>
        </p:nvGraphicFramePr>
        <p:xfrm>
          <a:off x="5048081" y="1605529"/>
          <a:ext cx="3542127" cy="2017395"/>
        </p:xfrm>
        <a:graphic>
          <a:graphicData uri="http://schemas.openxmlformats.org/drawingml/2006/table">
            <a:tbl>
              <a:tblPr/>
              <a:tblGrid>
                <a:gridCol w="3542127">
                  <a:extLst>
                    <a:ext uri="{9D8B030D-6E8A-4147-A177-3AD203B41FA5}">
                      <a16:colId xmlns:a16="http://schemas.microsoft.com/office/drawing/2014/main" xmlns="" val="20000"/>
                    </a:ext>
                  </a:extLst>
                </a:gridCol>
              </a:tblGrid>
              <a:tr h="228600">
                <a:tc>
                  <a:txBody>
                    <a:bodyPr/>
                    <a:lstStyle/>
                    <a:p>
                      <a:pPr algn="ctr" rtl="0" fontAlgn="ctr"/>
                      <a:r>
                        <a:rPr lang="es-CO" sz="1600" b="1" i="0" u="none" strike="noStrike" dirty="0" smtClean="0">
                          <a:solidFill>
                            <a:srgbClr val="404040"/>
                          </a:solidFill>
                          <a:effectLst/>
                          <a:latin typeface="Trebuchet MS" panose="020B0603020202020204" pitchFamily="34" charset="0"/>
                        </a:rPr>
                        <a:t>Sectores</a:t>
                      </a:r>
                      <a:endParaRPr lang="es-CO" sz="1600" b="1" i="0" u="none" strike="noStrike" dirty="0">
                        <a:solidFill>
                          <a:srgbClr val="404040"/>
                        </a:solidFill>
                        <a:effectLst/>
                        <a:latin typeface="Trebuchet MS" panose="020B0603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xmlns="" val="10000"/>
                  </a:ext>
                </a:extLst>
              </a:tr>
              <a:tr h="228600">
                <a:tc>
                  <a:txBody>
                    <a:bodyPr/>
                    <a:lstStyle/>
                    <a:p>
                      <a:pPr algn="just" rtl="0" fontAlgn="ctr"/>
                      <a:r>
                        <a:rPr lang="es-CO" sz="1600" b="0" i="0" u="none" strike="noStrike" dirty="0">
                          <a:solidFill>
                            <a:srgbClr val="404040"/>
                          </a:solidFill>
                          <a:effectLst/>
                          <a:latin typeface="Trebuchet MS" panose="020B0603020202020204" pitchFamily="34" charset="0"/>
                        </a:rPr>
                        <a:t>Cultural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8600">
                <a:tc>
                  <a:txBody>
                    <a:bodyPr/>
                    <a:lstStyle/>
                    <a:p>
                      <a:pPr algn="just" rtl="0" fontAlgn="ctr"/>
                      <a:r>
                        <a:rPr lang="es-CO" sz="1600" b="0" i="0" u="none" strike="noStrike">
                          <a:solidFill>
                            <a:srgbClr val="404040"/>
                          </a:solidFill>
                          <a:effectLst/>
                          <a:latin typeface="Trebuchet MS" panose="020B0603020202020204" pitchFamily="34" charset="0"/>
                        </a:rPr>
                        <a:t>Ambiental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28600">
                <a:tc>
                  <a:txBody>
                    <a:bodyPr/>
                    <a:lstStyle/>
                    <a:p>
                      <a:pPr algn="just" rtl="0" fontAlgn="ctr"/>
                      <a:r>
                        <a:rPr lang="es-CO" sz="1600" b="0" i="0" u="none" strike="noStrike">
                          <a:solidFill>
                            <a:srgbClr val="404040"/>
                          </a:solidFill>
                          <a:effectLst/>
                          <a:latin typeface="Trebuchet MS" panose="020B0603020202020204" pitchFamily="34" charset="0"/>
                        </a:rPr>
                        <a:t>Gremios Económicos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8600">
                <a:tc>
                  <a:txBody>
                    <a:bodyPr/>
                    <a:lstStyle/>
                    <a:p>
                      <a:pPr algn="just" rtl="0" fontAlgn="ctr"/>
                      <a:r>
                        <a:rPr lang="es-CO" sz="1600" b="0" i="0" u="none" strike="noStrike">
                          <a:solidFill>
                            <a:srgbClr val="404040"/>
                          </a:solidFill>
                          <a:effectLst/>
                          <a:latin typeface="Trebuchet MS" panose="020B0603020202020204" pitchFamily="34" charset="0"/>
                        </a:rPr>
                        <a:t>Comunitario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8600">
                <a:tc>
                  <a:txBody>
                    <a:bodyPr/>
                    <a:lstStyle/>
                    <a:p>
                      <a:pPr algn="just" rtl="0" fontAlgn="ctr"/>
                      <a:r>
                        <a:rPr lang="es-CO" sz="1600" b="0" i="0" u="none" strike="noStrike">
                          <a:solidFill>
                            <a:srgbClr val="404040"/>
                          </a:solidFill>
                          <a:effectLst/>
                          <a:latin typeface="Trebuchet MS" panose="020B0603020202020204" pitchFamily="34" charset="0"/>
                        </a:rPr>
                        <a:t>Religioso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28600">
                <a:tc>
                  <a:txBody>
                    <a:bodyPr/>
                    <a:lstStyle/>
                    <a:p>
                      <a:pPr algn="just" rtl="0" fontAlgn="ctr"/>
                      <a:r>
                        <a:rPr lang="es-CO" sz="1600" b="0" i="0" u="none" strike="noStrike" dirty="0">
                          <a:solidFill>
                            <a:srgbClr val="404040"/>
                          </a:solidFill>
                          <a:effectLst/>
                          <a:latin typeface="Trebuchet MS" panose="020B0603020202020204" pitchFamily="34" charset="0"/>
                        </a:rPr>
                        <a:t>Defensa de la defensa de los derechos humanos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3357818186"/>
              </p:ext>
            </p:extLst>
          </p:nvPr>
        </p:nvGraphicFramePr>
        <p:xfrm>
          <a:off x="2152391" y="3883696"/>
          <a:ext cx="3823405" cy="2524125"/>
        </p:xfrm>
        <a:graphic>
          <a:graphicData uri="http://schemas.openxmlformats.org/drawingml/2006/table">
            <a:tbl>
              <a:tblPr/>
              <a:tblGrid>
                <a:gridCol w="3823405">
                  <a:extLst>
                    <a:ext uri="{9D8B030D-6E8A-4147-A177-3AD203B41FA5}">
                      <a16:colId xmlns:a16="http://schemas.microsoft.com/office/drawing/2014/main" xmlns="" val="20000"/>
                    </a:ext>
                  </a:extLst>
                </a:gridCol>
              </a:tblGrid>
              <a:tr h="228600">
                <a:tc>
                  <a:txBody>
                    <a:bodyPr/>
                    <a:lstStyle/>
                    <a:p>
                      <a:pPr algn="ctr" rtl="0" fontAlgn="ctr"/>
                      <a:r>
                        <a:rPr lang="es-CO" sz="1600" b="1" i="0" u="none" strike="noStrike" dirty="0">
                          <a:solidFill>
                            <a:srgbClr val="404040"/>
                          </a:solidFill>
                          <a:effectLst/>
                          <a:latin typeface="Trebuchet MS" panose="020B0603020202020204" pitchFamily="34" charset="0"/>
                        </a:rPr>
                        <a:t>Grupos </a:t>
                      </a:r>
                      <a:r>
                        <a:rPr lang="es-CO" sz="1600" b="1" i="0" u="none" strike="noStrike" dirty="0" smtClean="0">
                          <a:solidFill>
                            <a:srgbClr val="404040"/>
                          </a:solidFill>
                          <a:effectLst/>
                          <a:latin typeface="Trebuchet MS" panose="020B0603020202020204" pitchFamily="34" charset="0"/>
                        </a:rPr>
                        <a:t>Poblacionales</a:t>
                      </a:r>
                      <a:endParaRPr lang="es-CO" sz="1600" b="1" i="0" u="none" strike="noStrike" dirty="0">
                        <a:solidFill>
                          <a:srgbClr val="404040"/>
                        </a:solidFill>
                        <a:effectLst/>
                        <a:latin typeface="Trebuchet MS" panose="020B0603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4B084"/>
                    </a:solidFill>
                  </a:tcPr>
                </a:tc>
                <a:extLst>
                  <a:ext uri="{0D108BD9-81ED-4DB2-BD59-A6C34878D82A}">
                    <a16:rowId xmlns:a16="http://schemas.microsoft.com/office/drawing/2014/main" xmlns="" val="10000"/>
                  </a:ext>
                </a:extLst>
              </a:tr>
              <a:tr h="228600">
                <a:tc>
                  <a:txBody>
                    <a:bodyPr/>
                    <a:lstStyle/>
                    <a:p>
                      <a:pPr algn="just" rtl="0" fontAlgn="ctr"/>
                      <a:r>
                        <a:rPr lang="es-CO" sz="1600" b="0" i="0" u="none" strike="noStrike">
                          <a:solidFill>
                            <a:srgbClr val="404040"/>
                          </a:solidFill>
                          <a:effectLst/>
                          <a:latin typeface="Trebuchet MS" panose="020B0603020202020204" pitchFamily="34" charset="0"/>
                        </a:rPr>
                        <a:t>Mujeres,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8600">
                <a:tc>
                  <a:txBody>
                    <a:bodyPr/>
                    <a:lstStyle/>
                    <a:p>
                      <a:pPr algn="just" rtl="0" fontAlgn="ctr"/>
                      <a:r>
                        <a:rPr lang="es-CO" sz="1600" b="0" i="0" u="none" strike="noStrike">
                          <a:solidFill>
                            <a:srgbClr val="404040"/>
                          </a:solidFill>
                          <a:effectLst/>
                          <a:latin typeface="Trebuchet MS" panose="020B0603020202020204" pitchFamily="34" charset="0"/>
                        </a:rPr>
                        <a:t>Personas LGBTI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28600">
                <a:tc>
                  <a:txBody>
                    <a:bodyPr/>
                    <a:lstStyle/>
                    <a:p>
                      <a:pPr algn="just" rtl="0" fontAlgn="ctr"/>
                      <a:r>
                        <a:rPr lang="es-CO" sz="1600" b="0" i="0" u="none" strike="noStrike">
                          <a:solidFill>
                            <a:srgbClr val="404040"/>
                          </a:solidFill>
                          <a:effectLst/>
                          <a:latin typeface="Trebuchet MS" panose="020B0603020202020204" pitchFamily="34" charset="0"/>
                        </a:rPr>
                        <a:t>Niñez</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8600">
                <a:tc>
                  <a:txBody>
                    <a:bodyPr/>
                    <a:lstStyle/>
                    <a:p>
                      <a:pPr algn="just" rtl="0" fontAlgn="ctr"/>
                      <a:r>
                        <a:rPr lang="es-CO" sz="1600" b="0" i="0" u="none" strike="noStrike">
                          <a:solidFill>
                            <a:srgbClr val="404040"/>
                          </a:solidFill>
                          <a:effectLst/>
                          <a:latin typeface="Trebuchet MS" panose="020B0603020202020204" pitchFamily="34" charset="0"/>
                        </a:rPr>
                        <a:t>Juventud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8600">
                <a:tc>
                  <a:txBody>
                    <a:bodyPr/>
                    <a:lstStyle/>
                    <a:p>
                      <a:pPr algn="just" rtl="0" fontAlgn="ctr"/>
                      <a:r>
                        <a:rPr lang="es-CO" sz="1600" b="0" i="0" u="none" strike="noStrike">
                          <a:solidFill>
                            <a:srgbClr val="404040"/>
                          </a:solidFill>
                          <a:effectLst/>
                          <a:latin typeface="Trebuchet MS" panose="020B0603020202020204" pitchFamily="34" charset="0"/>
                        </a:rPr>
                        <a:t>Personas mayores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28600">
                <a:tc>
                  <a:txBody>
                    <a:bodyPr/>
                    <a:lstStyle/>
                    <a:p>
                      <a:pPr algn="just" rtl="0" fontAlgn="ctr"/>
                      <a:r>
                        <a:rPr lang="es-CO" sz="1600" b="0" i="0" u="none" strike="noStrike">
                          <a:solidFill>
                            <a:srgbClr val="404040"/>
                          </a:solidFill>
                          <a:effectLst/>
                          <a:latin typeface="Trebuchet MS" panose="020B0603020202020204" pitchFamily="34" charset="0"/>
                        </a:rPr>
                        <a:t>Personas  con  discapacidad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8600">
                <a:tc>
                  <a:txBody>
                    <a:bodyPr/>
                    <a:lstStyle/>
                    <a:p>
                      <a:pPr algn="just" rtl="0" fontAlgn="ctr"/>
                      <a:r>
                        <a:rPr lang="es-CO" sz="1600" b="0" i="0" u="none" strike="noStrike">
                          <a:solidFill>
                            <a:srgbClr val="404040"/>
                          </a:solidFill>
                          <a:effectLst/>
                          <a:latin typeface="Trebuchet MS" panose="020B0603020202020204" pitchFamily="34" charset="0"/>
                        </a:rPr>
                        <a:t>Representantes de los pueblos étnicos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228600">
                <a:tc>
                  <a:txBody>
                    <a:bodyPr/>
                    <a:lstStyle/>
                    <a:p>
                      <a:pPr algn="just" rtl="0" fontAlgn="ctr"/>
                      <a:r>
                        <a:rPr lang="es-CO" sz="1600" b="0" i="0" u="none" strike="noStrike" dirty="0">
                          <a:solidFill>
                            <a:srgbClr val="404040"/>
                          </a:solidFill>
                          <a:effectLst/>
                          <a:latin typeface="Trebuchet MS" panose="020B0603020202020204" pitchFamily="34" charset="0"/>
                        </a:rPr>
                        <a:t>Representantes  de los medios comunitarios y alternativos.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bl>
          </a:graphicData>
        </a:graphic>
      </p:graphicFrame>
      <p:pic>
        <p:nvPicPr>
          <p:cNvPr id="10" name="Imagen 9"/>
          <p:cNvPicPr>
            <a:picLocks noChangeAspect="1"/>
          </p:cNvPicPr>
          <p:nvPr/>
        </p:nvPicPr>
        <p:blipFill>
          <a:blip r:embed="rId3"/>
          <a:stretch>
            <a:fillRect/>
          </a:stretch>
        </p:blipFill>
        <p:spPr>
          <a:xfrm>
            <a:off x="4292" y="0"/>
            <a:ext cx="1815470" cy="987924"/>
          </a:xfrm>
          <a:prstGeom prst="rect">
            <a:avLst/>
          </a:prstGeom>
        </p:spPr>
      </p:pic>
    </p:spTree>
    <p:extLst>
      <p:ext uri="{BB962C8B-B14F-4D97-AF65-F5344CB8AC3E}">
        <p14:creationId xmlns:p14="http://schemas.microsoft.com/office/powerpoint/2010/main" val="17550746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3543" y="309109"/>
            <a:ext cx="6347713" cy="1320800"/>
          </a:xfrm>
        </p:spPr>
        <p:txBody>
          <a:bodyPr>
            <a:normAutofit/>
          </a:bodyPr>
          <a:lstStyle/>
          <a:p>
            <a:r>
              <a:rPr lang="es-CO" dirty="0" smtClean="0"/>
              <a:t>Proceso de construcción del concepto PDD 2020-2024 </a:t>
            </a:r>
            <a:endParaRPr lang="es-CO" sz="2000" dirty="0"/>
          </a:p>
        </p:txBody>
      </p:sp>
      <p:sp>
        <p:nvSpPr>
          <p:cNvPr id="3" name="Marcador de contenido 2"/>
          <p:cNvSpPr>
            <a:spLocks noGrp="1"/>
          </p:cNvSpPr>
          <p:nvPr>
            <p:ph idx="1"/>
          </p:nvPr>
        </p:nvSpPr>
        <p:spPr>
          <a:xfrm>
            <a:off x="764144" y="1593920"/>
            <a:ext cx="7581365" cy="5000063"/>
          </a:xfrm>
        </p:spPr>
        <p:txBody>
          <a:bodyPr>
            <a:normAutofit lnSpcReduction="10000"/>
          </a:bodyPr>
          <a:lstStyle/>
          <a:p>
            <a:r>
              <a:rPr lang="es-CO" dirty="0" smtClean="0"/>
              <a:t>Estrategias de Participación dela la Ciudadanía  </a:t>
            </a:r>
          </a:p>
          <a:p>
            <a:pPr marL="0" indent="0">
              <a:buNone/>
            </a:pPr>
            <a:r>
              <a:rPr lang="es-CO" b="1" dirty="0" smtClean="0"/>
              <a:t>Presenciales (</a:t>
            </a:r>
            <a:r>
              <a:rPr lang="es-CO" b="1" dirty="0"/>
              <a:t>hasta la declaratoria de la emergencia </a:t>
            </a:r>
            <a:r>
              <a:rPr lang="es-CO" b="1" dirty="0" smtClean="0"/>
              <a:t>social): </a:t>
            </a:r>
            <a:endParaRPr lang="es-CO" b="1" dirty="0"/>
          </a:p>
          <a:p>
            <a:r>
              <a:rPr lang="es-CO" dirty="0" smtClean="0"/>
              <a:t>Audiencias públicas</a:t>
            </a:r>
          </a:p>
          <a:p>
            <a:r>
              <a:rPr lang="es-CO" dirty="0" smtClean="0"/>
              <a:t>Encuentros  </a:t>
            </a:r>
            <a:r>
              <a:rPr lang="es-CO" dirty="0" err="1" smtClean="0"/>
              <a:t>interlocales</a:t>
            </a:r>
            <a:endParaRPr lang="es-CO" dirty="0" smtClean="0"/>
          </a:p>
          <a:p>
            <a:r>
              <a:rPr lang="es-CO" dirty="0" smtClean="0"/>
              <a:t>Plenarias</a:t>
            </a:r>
          </a:p>
          <a:p>
            <a:r>
              <a:rPr lang="es-CO" dirty="0" smtClean="0"/>
              <a:t>Trabajo de comisiones </a:t>
            </a:r>
            <a:r>
              <a:rPr lang="es-CO" dirty="0"/>
              <a:t>del  CTPD </a:t>
            </a:r>
            <a:endParaRPr lang="es-CO" dirty="0" smtClean="0"/>
          </a:p>
          <a:p>
            <a:endParaRPr lang="es-CO" dirty="0" smtClean="0"/>
          </a:p>
          <a:p>
            <a:pPr marL="0" indent="0">
              <a:buNone/>
            </a:pPr>
            <a:r>
              <a:rPr lang="es-CO" b="1" dirty="0" smtClean="0"/>
              <a:t>Virtual  </a:t>
            </a:r>
          </a:p>
          <a:p>
            <a:r>
              <a:rPr lang="es-CO" dirty="0" smtClean="0"/>
              <a:t>Aportes </a:t>
            </a:r>
            <a:r>
              <a:rPr lang="es-CO" dirty="0"/>
              <a:t>de la </a:t>
            </a:r>
            <a:r>
              <a:rPr lang="es-CO" dirty="0" smtClean="0"/>
              <a:t>ciudadanía</a:t>
            </a:r>
          </a:p>
          <a:p>
            <a:r>
              <a:rPr lang="es-CO" dirty="0" smtClean="0"/>
              <a:t>Aportes Consejeras </a:t>
            </a:r>
            <a:r>
              <a:rPr lang="es-CO" dirty="0"/>
              <a:t>y </a:t>
            </a:r>
            <a:r>
              <a:rPr lang="es-CO" dirty="0" smtClean="0"/>
              <a:t>Consejeros</a:t>
            </a:r>
          </a:p>
          <a:p>
            <a:r>
              <a:rPr lang="es-CO" dirty="0" smtClean="0"/>
              <a:t>Aportes </a:t>
            </a:r>
          </a:p>
          <a:p>
            <a:r>
              <a:rPr lang="es-CO" dirty="0" smtClean="0"/>
              <a:t>Sectores </a:t>
            </a:r>
            <a:r>
              <a:rPr lang="es-CO" dirty="0"/>
              <a:t>de la </a:t>
            </a:r>
            <a:r>
              <a:rPr lang="es-CO" dirty="0" smtClean="0"/>
              <a:t>Administración Distrital.</a:t>
            </a:r>
          </a:p>
          <a:p>
            <a:r>
              <a:rPr lang="es-CO" dirty="0" smtClean="0"/>
              <a:t>Aportes de los Sectores </a:t>
            </a:r>
            <a:endParaRPr lang="es-CO" dirty="0"/>
          </a:p>
        </p:txBody>
      </p:sp>
      <p:pic>
        <p:nvPicPr>
          <p:cNvPr id="4" name="Imagen 3"/>
          <p:cNvPicPr>
            <a:picLocks noChangeAspect="1"/>
          </p:cNvPicPr>
          <p:nvPr/>
        </p:nvPicPr>
        <p:blipFill>
          <a:blip r:embed="rId3"/>
          <a:stretch>
            <a:fillRect/>
          </a:stretch>
        </p:blipFill>
        <p:spPr>
          <a:xfrm>
            <a:off x="0" y="-36123"/>
            <a:ext cx="1365161" cy="899008"/>
          </a:xfrm>
          <a:prstGeom prst="rect">
            <a:avLst/>
          </a:prstGeom>
        </p:spPr>
      </p:pic>
    </p:spTree>
    <p:extLst>
      <p:ext uri="{BB962C8B-B14F-4D97-AF65-F5344CB8AC3E}">
        <p14:creationId xmlns:p14="http://schemas.microsoft.com/office/powerpoint/2010/main" val="35580765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7481" y="0"/>
            <a:ext cx="6347713" cy="1320800"/>
          </a:xfrm>
        </p:spPr>
        <p:txBody>
          <a:bodyPr>
            <a:normAutofit/>
          </a:bodyPr>
          <a:lstStyle/>
          <a:p>
            <a:pPr algn="ctr"/>
            <a:r>
              <a:rPr lang="es-CO" sz="4800" b="1" dirty="0" smtClean="0"/>
              <a:t>Resultado Concepto   </a:t>
            </a:r>
            <a:endParaRPr lang="es-CO" sz="4800" b="1" dirty="0"/>
          </a:p>
        </p:txBody>
      </p:sp>
      <p:sp>
        <p:nvSpPr>
          <p:cNvPr id="3" name="Marcador de contenido 2"/>
          <p:cNvSpPr>
            <a:spLocks noGrp="1"/>
          </p:cNvSpPr>
          <p:nvPr>
            <p:ph idx="1"/>
          </p:nvPr>
        </p:nvSpPr>
        <p:spPr>
          <a:xfrm>
            <a:off x="764144" y="1593920"/>
            <a:ext cx="7581365" cy="5000063"/>
          </a:xfrm>
        </p:spPr>
        <p:txBody>
          <a:bodyPr>
            <a:normAutofit/>
          </a:bodyPr>
          <a:lstStyle/>
          <a:p>
            <a:pPr marL="0" indent="0" algn="ctr">
              <a:buNone/>
            </a:pPr>
            <a:r>
              <a:rPr lang="es-CO" sz="4000" b="1" dirty="0">
                <a:latin typeface="Arial" panose="020B0604020202020204" pitchFamily="34" charset="0"/>
                <a:ea typeface="Calibri" panose="020F0502020204030204" pitchFamily="34" charset="0"/>
              </a:rPr>
              <a:t>Concepto votado por el CTPD al Borrador de PDD 2020-2024 radicado por la Alcaldesa Claudia López el 28 de Febrero de 2020 </a:t>
            </a:r>
          </a:p>
          <a:p>
            <a:endParaRPr lang="es-CO" dirty="0"/>
          </a:p>
        </p:txBody>
      </p:sp>
      <p:pic>
        <p:nvPicPr>
          <p:cNvPr id="4" name="Imagen 3"/>
          <p:cNvPicPr>
            <a:picLocks noChangeAspect="1"/>
          </p:cNvPicPr>
          <p:nvPr/>
        </p:nvPicPr>
        <p:blipFill>
          <a:blip r:embed="rId3"/>
          <a:stretch>
            <a:fillRect/>
          </a:stretch>
        </p:blipFill>
        <p:spPr>
          <a:xfrm>
            <a:off x="0" y="-36123"/>
            <a:ext cx="1365161" cy="899008"/>
          </a:xfrm>
          <a:prstGeom prst="rect">
            <a:avLst/>
          </a:prstGeom>
        </p:spPr>
      </p:pic>
    </p:spTree>
    <p:extLst>
      <p:ext uri="{BB962C8B-B14F-4D97-AF65-F5344CB8AC3E}">
        <p14:creationId xmlns:p14="http://schemas.microsoft.com/office/powerpoint/2010/main" val="42943380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62636" y="82190"/>
            <a:ext cx="6347713" cy="1320800"/>
          </a:xfrm>
        </p:spPr>
        <p:txBody>
          <a:bodyPr>
            <a:normAutofit/>
          </a:bodyPr>
          <a:lstStyle/>
          <a:p>
            <a:r>
              <a:rPr lang="es-CO" dirty="0" smtClean="0"/>
              <a:t>Documento 1  </a:t>
            </a:r>
            <a:endParaRPr lang="es-CO" sz="2000" dirty="0"/>
          </a:p>
        </p:txBody>
      </p:sp>
      <p:sp>
        <p:nvSpPr>
          <p:cNvPr id="3" name="Marcador de contenido 2"/>
          <p:cNvSpPr>
            <a:spLocks noGrp="1"/>
          </p:cNvSpPr>
          <p:nvPr>
            <p:ph idx="1"/>
          </p:nvPr>
        </p:nvSpPr>
        <p:spPr>
          <a:xfrm>
            <a:off x="583839" y="1270753"/>
            <a:ext cx="7581365" cy="5000063"/>
          </a:xfrm>
        </p:spPr>
        <p:txBody>
          <a:bodyPr>
            <a:normAutofit/>
          </a:bodyPr>
          <a:lstStyle/>
          <a:p>
            <a:pPr marL="0" indent="0" algn="ctr">
              <a:buNone/>
            </a:pPr>
            <a:r>
              <a:rPr lang="es-CO" b="1" dirty="0"/>
              <a:t>CONCEPTO AL PROYECTO DE PLAN DE DESARROLLO DISTRITAL “PLAN DE DESARROLLO DISTRITAL 2020-2024: UN NUEVO CONTRATO SOCIAL Y AMBIENTAL PARA LA BOGOTÁ DEL SIGLO XXI </a:t>
            </a:r>
          </a:p>
        </p:txBody>
      </p:sp>
      <p:sp>
        <p:nvSpPr>
          <p:cNvPr id="4" name="CuadroTexto 3"/>
          <p:cNvSpPr txBox="1"/>
          <p:nvPr/>
        </p:nvSpPr>
        <p:spPr>
          <a:xfrm>
            <a:off x="2218672" y="2591553"/>
            <a:ext cx="4005330" cy="646331"/>
          </a:xfrm>
          <a:prstGeom prst="rect">
            <a:avLst/>
          </a:prstGeom>
          <a:solidFill>
            <a:schemeClr val="accent1"/>
          </a:solidFill>
        </p:spPr>
        <p:txBody>
          <a:bodyPr wrap="square" rtlCol="0">
            <a:spAutoFit/>
          </a:bodyPr>
          <a:lstStyle/>
          <a:p>
            <a:pPr algn="ctr"/>
            <a:r>
              <a:rPr lang="es-CO" sz="3600" dirty="0" smtClean="0"/>
              <a:t>Estratégico </a:t>
            </a:r>
            <a:endParaRPr lang="es-CO" sz="3600" dirty="0"/>
          </a:p>
        </p:txBody>
      </p:sp>
      <p:sp>
        <p:nvSpPr>
          <p:cNvPr id="5" name="Rectángulo 4"/>
          <p:cNvSpPr/>
          <p:nvPr/>
        </p:nvSpPr>
        <p:spPr>
          <a:xfrm>
            <a:off x="1291392" y="3647879"/>
            <a:ext cx="5225317" cy="275960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txBody>
          <a:bodyPr wrap="square">
            <a:spAutoFit/>
          </a:bodyPr>
          <a:lstStyle/>
          <a:p>
            <a:pPr marL="453390" indent="-226695">
              <a:lnSpc>
                <a:spcPct val="107000"/>
              </a:lnSpc>
              <a:spcAft>
                <a:spcPts val="0"/>
              </a:spcAft>
            </a:pPr>
            <a:r>
              <a:rPr lang="es-CO" b="1" dirty="0" smtClean="0">
                <a:effectLst/>
                <a:latin typeface="Calibri" panose="020F0502020204030204" pitchFamily="34" charset="0"/>
                <a:ea typeface="Calibri" panose="020F0502020204030204" pitchFamily="34" charset="0"/>
                <a:cs typeface="Calibri" panose="020F0502020204030204" pitchFamily="34" charset="0"/>
              </a:rPr>
              <a:t>1	INTRODUCCIÓN	</a:t>
            </a:r>
            <a:endParaRPr lang="es-CO" dirty="0" smtClean="0">
              <a:effectLst/>
              <a:latin typeface="Calibri" panose="020F0502020204030204" pitchFamily="34" charset="0"/>
              <a:ea typeface="Calibri" panose="020F0502020204030204" pitchFamily="34" charset="0"/>
            </a:endParaRPr>
          </a:p>
          <a:p>
            <a:pPr marL="453390" indent="-226695">
              <a:lnSpc>
                <a:spcPct val="107000"/>
              </a:lnSpc>
              <a:spcAft>
                <a:spcPts val="0"/>
              </a:spcAft>
            </a:pPr>
            <a:r>
              <a:rPr lang="es-CO" b="1" dirty="0" smtClean="0">
                <a:effectLst/>
                <a:latin typeface="Calibri" panose="020F0502020204030204" pitchFamily="34" charset="0"/>
                <a:ea typeface="Calibri" panose="020F0502020204030204" pitchFamily="34" charset="0"/>
                <a:cs typeface="Calibri" panose="020F0502020204030204" pitchFamily="34" charset="0"/>
              </a:rPr>
              <a:t>2	COMPONENTE ESTRATÉGICO DEL PDD</a:t>
            </a:r>
            <a:endParaRPr lang="es-CO" dirty="0" smtClean="0">
              <a:effectLst/>
              <a:latin typeface="Calibri" panose="020F0502020204030204" pitchFamily="34" charset="0"/>
              <a:ea typeface="Calibri" panose="020F0502020204030204" pitchFamily="34" charset="0"/>
            </a:endParaRPr>
          </a:p>
          <a:p>
            <a:pPr marL="453390" indent="-226695">
              <a:lnSpc>
                <a:spcPct val="107000"/>
              </a:lnSpc>
              <a:spcAft>
                <a:spcPts val="0"/>
              </a:spcAft>
            </a:pPr>
            <a:r>
              <a:rPr lang="es-CO" b="1" dirty="0" smtClean="0">
                <a:effectLst/>
                <a:latin typeface="Calibri" panose="020F0502020204030204" pitchFamily="34" charset="0"/>
                <a:ea typeface="Calibri" panose="020F0502020204030204" pitchFamily="34" charset="0"/>
                <a:cs typeface="Calibri" panose="020F0502020204030204" pitchFamily="34" charset="0"/>
              </a:rPr>
              <a:t>2.1 OBJETIVOS DEL PLAN	</a:t>
            </a:r>
            <a:endParaRPr lang="es-CO" dirty="0" smtClean="0">
              <a:effectLst/>
              <a:latin typeface="Calibri" panose="020F0502020204030204" pitchFamily="34" charset="0"/>
              <a:ea typeface="Calibri" panose="020F0502020204030204" pitchFamily="34" charset="0"/>
            </a:endParaRPr>
          </a:p>
          <a:p>
            <a:pPr marL="453390" indent="-226695">
              <a:lnSpc>
                <a:spcPct val="107000"/>
              </a:lnSpc>
              <a:spcAft>
                <a:spcPts val="0"/>
              </a:spcAft>
            </a:pPr>
            <a:r>
              <a:rPr lang="es-CO" b="1" dirty="0" smtClean="0">
                <a:effectLst/>
                <a:latin typeface="Calibri" panose="020F0502020204030204" pitchFamily="34" charset="0"/>
                <a:ea typeface="Calibri" panose="020F0502020204030204" pitchFamily="34" charset="0"/>
                <a:cs typeface="Calibri" panose="020F0502020204030204" pitchFamily="34" charset="0"/>
              </a:rPr>
              <a:t>2.3 ESTRUCTURA </a:t>
            </a:r>
            <a:endParaRPr lang="es-CO" dirty="0" smtClean="0">
              <a:effectLst/>
              <a:latin typeface="Calibri" panose="020F0502020204030204" pitchFamily="34" charset="0"/>
              <a:ea typeface="Calibri" panose="020F0502020204030204" pitchFamily="34" charset="0"/>
            </a:endParaRPr>
          </a:p>
          <a:p>
            <a:pPr marL="453390" indent="-226695">
              <a:lnSpc>
                <a:spcPct val="107000"/>
              </a:lnSpc>
              <a:spcAft>
                <a:spcPts val="0"/>
              </a:spcAft>
            </a:pPr>
            <a:r>
              <a:rPr lang="es-CO" b="1" dirty="0" smtClean="0">
                <a:effectLst/>
                <a:latin typeface="Calibri" panose="020F0502020204030204" pitchFamily="34" charset="0"/>
                <a:ea typeface="Calibri" panose="020F0502020204030204" pitchFamily="34" charset="0"/>
                <a:cs typeface="Calibri" panose="020F0502020204030204" pitchFamily="34" charset="0"/>
              </a:rPr>
              <a:t>2.2 VSIÓN DE CIUDAD	</a:t>
            </a:r>
            <a:endParaRPr lang="es-CO" dirty="0" smtClean="0">
              <a:effectLst/>
              <a:latin typeface="Calibri" panose="020F0502020204030204" pitchFamily="34" charset="0"/>
              <a:ea typeface="Calibri" panose="020F0502020204030204" pitchFamily="34" charset="0"/>
            </a:endParaRPr>
          </a:p>
          <a:p>
            <a:pPr marL="453390" indent="-226695">
              <a:lnSpc>
                <a:spcPct val="107000"/>
              </a:lnSpc>
              <a:spcAft>
                <a:spcPts val="0"/>
              </a:spcAft>
            </a:pPr>
            <a:r>
              <a:rPr lang="es-CO" b="1" dirty="0" smtClean="0">
                <a:effectLst/>
                <a:latin typeface="Calibri" panose="020F0502020204030204" pitchFamily="34" charset="0"/>
                <a:ea typeface="Calibri" panose="020F0502020204030204" pitchFamily="34" charset="0"/>
                <a:cs typeface="Calibri" panose="020F0502020204030204" pitchFamily="34" charset="0"/>
              </a:rPr>
              <a:t>2.3 CONTRATO SOCIAL Y AMBIENTAL</a:t>
            </a:r>
            <a:endParaRPr lang="es-CO" dirty="0" smtClean="0">
              <a:effectLst/>
              <a:latin typeface="Calibri" panose="020F0502020204030204" pitchFamily="34" charset="0"/>
              <a:ea typeface="Calibri" panose="020F0502020204030204" pitchFamily="34" charset="0"/>
            </a:endParaRPr>
          </a:p>
          <a:p>
            <a:pPr marL="453390" indent="-226695">
              <a:lnSpc>
                <a:spcPct val="107000"/>
              </a:lnSpc>
              <a:spcAft>
                <a:spcPts val="0"/>
              </a:spcAft>
            </a:pPr>
            <a:r>
              <a:rPr lang="es-CO" b="1" dirty="0" smtClean="0">
                <a:effectLst/>
                <a:latin typeface="Calibri" panose="020F0502020204030204" pitchFamily="34" charset="0"/>
                <a:ea typeface="Calibri" panose="020F0502020204030204" pitchFamily="34" charset="0"/>
                <a:cs typeface="Calibri" panose="020F0502020204030204" pitchFamily="34" charset="0"/>
              </a:rPr>
              <a:t>2.4 ENFOQUES	</a:t>
            </a:r>
            <a:endParaRPr lang="es-CO" dirty="0" smtClean="0">
              <a:effectLst/>
              <a:latin typeface="Calibri" panose="020F0502020204030204" pitchFamily="34" charset="0"/>
              <a:ea typeface="Calibri" panose="020F0502020204030204" pitchFamily="34" charset="0"/>
            </a:endParaRPr>
          </a:p>
          <a:p>
            <a:pPr marL="453390" indent="-226695">
              <a:lnSpc>
                <a:spcPct val="107000"/>
              </a:lnSpc>
              <a:spcAft>
                <a:spcPts val="0"/>
              </a:spcAft>
            </a:pPr>
            <a:r>
              <a:rPr lang="es-CO" b="1" dirty="0" smtClean="0">
                <a:effectLst/>
                <a:latin typeface="Calibri" panose="020F0502020204030204" pitchFamily="34" charset="0"/>
                <a:ea typeface="Calibri" panose="020F0502020204030204" pitchFamily="34" charset="0"/>
                <a:cs typeface="Calibri" panose="020F0502020204030204" pitchFamily="34" charset="0"/>
              </a:rPr>
              <a:t>2.5 ATRIBUTOS	</a:t>
            </a:r>
            <a:endParaRPr lang="es-CO" dirty="0" smtClean="0">
              <a:effectLst/>
              <a:latin typeface="Calibri" panose="020F0502020204030204" pitchFamily="34" charset="0"/>
              <a:ea typeface="Calibri" panose="020F0502020204030204" pitchFamily="34" charset="0"/>
            </a:endParaRPr>
          </a:p>
          <a:p>
            <a:pPr marL="453390" indent="-226695">
              <a:lnSpc>
                <a:spcPct val="107000"/>
              </a:lnSpc>
              <a:spcAft>
                <a:spcPts val="0"/>
              </a:spcAft>
            </a:pPr>
            <a:r>
              <a:rPr lang="es-CO" b="1" dirty="0" smtClean="0">
                <a:effectLst/>
                <a:latin typeface="Calibri" panose="020F0502020204030204" pitchFamily="34" charset="0"/>
                <a:ea typeface="Calibri" panose="020F0502020204030204" pitchFamily="34" charset="0"/>
                <a:cs typeface="Calibri" panose="020F0502020204030204" pitchFamily="34" charset="0"/>
              </a:rPr>
              <a:t>3. RECOMENDACIONES </a:t>
            </a:r>
            <a:endParaRPr lang="es-CO" dirty="0">
              <a:effectLst/>
              <a:latin typeface="Calibri" panose="020F0502020204030204" pitchFamily="34" charset="0"/>
              <a:ea typeface="Calibri" panose="020F0502020204030204" pitchFamily="34" charset="0"/>
            </a:endParaRPr>
          </a:p>
        </p:txBody>
      </p:sp>
      <p:pic>
        <p:nvPicPr>
          <p:cNvPr id="6" name="Imagen 5"/>
          <p:cNvPicPr>
            <a:picLocks noChangeAspect="1"/>
          </p:cNvPicPr>
          <p:nvPr/>
        </p:nvPicPr>
        <p:blipFill>
          <a:blip r:embed="rId3"/>
          <a:stretch>
            <a:fillRect/>
          </a:stretch>
        </p:blipFill>
        <p:spPr>
          <a:xfrm>
            <a:off x="0" y="-36123"/>
            <a:ext cx="1365161" cy="899008"/>
          </a:xfrm>
          <a:prstGeom prst="rect">
            <a:avLst/>
          </a:prstGeom>
        </p:spPr>
      </p:pic>
    </p:spTree>
    <p:extLst>
      <p:ext uri="{BB962C8B-B14F-4D97-AF65-F5344CB8AC3E}">
        <p14:creationId xmlns:p14="http://schemas.microsoft.com/office/powerpoint/2010/main" val="13172946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80969" y="86745"/>
            <a:ext cx="6347713" cy="1320800"/>
          </a:xfrm>
        </p:spPr>
        <p:txBody>
          <a:bodyPr>
            <a:normAutofit/>
          </a:bodyPr>
          <a:lstStyle/>
          <a:p>
            <a:r>
              <a:rPr lang="es-CO" dirty="0" smtClean="0"/>
              <a:t>Documento 2 </a:t>
            </a:r>
            <a:endParaRPr lang="es-CO" sz="2000" dirty="0"/>
          </a:p>
        </p:txBody>
      </p:sp>
      <p:sp>
        <p:nvSpPr>
          <p:cNvPr id="3" name="Marcador de contenido 2"/>
          <p:cNvSpPr>
            <a:spLocks noGrp="1"/>
          </p:cNvSpPr>
          <p:nvPr>
            <p:ph idx="1"/>
          </p:nvPr>
        </p:nvSpPr>
        <p:spPr>
          <a:xfrm>
            <a:off x="764144" y="1593920"/>
            <a:ext cx="7581365" cy="5000063"/>
          </a:xfrm>
        </p:spPr>
        <p:txBody>
          <a:bodyPr>
            <a:normAutofit/>
          </a:bodyPr>
          <a:lstStyle/>
          <a:p>
            <a:pPr marL="0" indent="0" algn="ctr">
              <a:buNone/>
            </a:pPr>
            <a:r>
              <a:rPr lang="es-CO" dirty="0" smtClean="0"/>
              <a:t>1. DOCUMENTO </a:t>
            </a:r>
            <a:r>
              <a:rPr lang="es-CO" dirty="0"/>
              <a:t>TECNICO DE SOPORTE – DTS DEL CONCEPTO  AL PROYECTO DE PLAN DE DESARROLLO DISTRITAL “PLAN DE DESARROLLO DISTRITAL 2020-2024: UN NUEVO CONTRATO SOCIAL Y AMBIENTAL PARA LA BOGOTÁ DEL SIGLO XXI </a:t>
            </a:r>
            <a:endParaRPr lang="es-CO" dirty="0" smtClean="0"/>
          </a:p>
          <a:p>
            <a:endParaRPr lang="es-CO" dirty="0"/>
          </a:p>
          <a:p>
            <a:endParaRPr lang="es-CO" dirty="0"/>
          </a:p>
        </p:txBody>
      </p:sp>
      <p:sp>
        <p:nvSpPr>
          <p:cNvPr id="5" name="CuadroTexto 4"/>
          <p:cNvSpPr txBox="1"/>
          <p:nvPr/>
        </p:nvSpPr>
        <p:spPr>
          <a:xfrm>
            <a:off x="2128520" y="2893828"/>
            <a:ext cx="4005330" cy="646331"/>
          </a:xfrm>
          <a:prstGeom prst="rect">
            <a:avLst/>
          </a:prstGeom>
          <a:solidFill>
            <a:schemeClr val="accent1"/>
          </a:solidFill>
        </p:spPr>
        <p:txBody>
          <a:bodyPr wrap="square" rtlCol="0">
            <a:spAutoFit/>
          </a:bodyPr>
          <a:lstStyle/>
          <a:p>
            <a:pPr algn="ctr"/>
            <a:r>
              <a:rPr lang="es-CO" sz="3600" dirty="0" smtClean="0"/>
              <a:t>Comisiones </a:t>
            </a:r>
            <a:endParaRPr lang="es-CO" sz="3600" dirty="0"/>
          </a:p>
        </p:txBody>
      </p:sp>
      <p:sp>
        <p:nvSpPr>
          <p:cNvPr id="4" name="Rectángulo 3"/>
          <p:cNvSpPr/>
          <p:nvPr/>
        </p:nvSpPr>
        <p:spPr>
          <a:xfrm>
            <a:off x="1125826" y="3912909"/>
            <a:ext cx="7490140" cy="2308324"/>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a:spAutoFit/>
          </a:bodyPr>
          <a:lstStyle/>
          <a:p>
            <a:r>
              <a:rPr lang="es-CO" dirty="0" smtClean="0"/>
              <a:t>1 Comisión de Desarrollo Regional, Descentralización y Desconcentración</a:t>
            </a:r>
          </a:p>
          <a:p>
            <a:r>
              <a:rPr lang="es-CO" dirty="0" smtClean="0"/>
              <a:t>2 Comisión de Participación</a:t>
            </a:r>
          </a:p>
          <a:p>
            <a:r>
              <a:rPr lang="es-CO" dirty="0" smtClean="0"/>
              <a:t>3.Comisión de Plan de Desarrollo Distrital</a:t>
            </a:r>
          </a:p>
          <a:p>
            <a:r>
              <a:rPr lang="es-CO" dirty="0" smtClean="0"/>
              <a:t>4. Comisión Plan de Ordenamiento Territorial (POT)</a:t>
            </a:r>
          </a:p>
          <a:p>
            <a:r>
              <a:rPr lang="es-CO" dirty="0" smtClean="0"/>
              <a:t>5. Comisión Poblacional</a:t>
            </a:r>
          </a:p>
          <a:p>
            <a:r>
              <a:rPr lang="es-CO" dirty="0" smtClean="0"/>
              <a:t>4. Sistematización de Audiencias ciudadanas</a:t>
            </a:r>
          </a:p>
          <a:p>
            <a:r>
              <a:rPr lang="es-CO" dirty="0" smtClean="0"/>
              <a:t>5. Matriz de anexos</a:t>
            </a:r>
            <a:endParaRPr lang="es-CO" dirty="0"/>
          </a:p>
        </p:txBody>
      </p:sp>
      <p:pic>
        <p:nvPicPr>
          <p:cNvPr id="6" name="Imagen 5"/>
          <p:cNvPicPr>
            <a:picLocks noChangeAspect="1"/>
          </p:cNvPicPr>
          <p:nvPr/>
        </p:nvPicPr>
        <p:blipFill>
          <a:blip r:embed="rId3"/>
          <a:stretch>
            <a:fillRect/>
          </a:stretch>
        </p:blipFill>
        <p:spPr>
          <a:xfrm>
            <a:off x="0" y="-36123"/>
            <a:ext cx="1365161" cy="899008"/>
          </a:xfrm>
          <a:prstGeom prst="rect">
            <a:avLst/>
          </a:prstGeom>
        </p:spPr>
      </p:pic>
    </p:spTree>
    <p:extLst>
      <p:ext uri="{BB962C8B-B14F-4D97-AF65-F5344CB8AC3E}">
        <p14:creationId xmlns:p14="http://schemas.microsoft.com/office/powerpoint/2010/main" val="33895534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4297" y="957655"/>
            <a:ext cx="6347713" cy="1320800"/>
          </a:xfrm>
        </p:spPr>
        <p:txBody>
          <a:bodyPr/>
          <a:lstStyle/>
          <a:p>
            <a:r>
              <a:rPr lang="es-CO" dirty="0" smtClean="0"/>
              <a:t>Documento 3 </a:t>
            </a:r>
            <a:endParaRPr lang="es-CO" dirty="0"/>
          </a:p>
        </p:txBody>
      </p:sp>
      <p:sp>
        <p:nvSpPr>
          <p:cNvPr id="3" name="Marcador de contenido 2"/>
          <p:cNvSpPr>
            <a:spLocks noGrp="1"/>
          </p:cNvSpPr>
          <p:nvPr>
            <p:ph idx="1"/>
          </p:nvPr>
        </p:nvSpPr>
        <p:spPr>
          <a:xfrm>
            <a:off x="854297" y="1654297"/>
            <a:ext cx="6347714" cy="775793"/>
          </a:xfrm>
        </p:spPr>
        <p:txBody>
          <a:bodyPr>
            <a:noAutofit/>
          </a:bodyPr>
          <a:lstStyle/>
          <a:p>
            <a:pPr marL="0" indent="0">
              <a:buNone/>
            </a:pPr>
            <a:r>
              <a:rPr lang="es-CO" b="1" dirty="0"/>
              <a:t>Observaciones </a:t>
            </a:r>
          </a:p>
          <a:p>
            <a:r>
              <a:rPr lang="es-CO" b="1" dirty="0" smtClean="0"/>
              <a:t>Observaciones </a:t>
            </a:r>
            <a:r>
              <a:rPr lang="es-CO" b="1" dirty="0"/>
              <a:t>al Documento Estratégico </a:t>
            </a:r>
          </a:p>
          <a:p>
            <a:r>
              <a:rPr lang="es-CO" b="1" dirty="0" smtClean="0"/>
              <a:t>Observaciones </a:t>
            </a:r>
            <a:r>
              <a:rPr lang="es-CO" b="1" dirty="0"/>
              <a:t>al documento aportado por las comisiones (DTS) </a:t>
            </a:r>
          </a:p>
        </p:txBody>
      </p:sp>
      <p:sp>
        <p:nvSpPr>
          <p:cNvPr id="4" name="CuadroTexto 3"/>
          <p:cNvSpPr txBox="1"/>
          <p:nvPr/>
        </p:nvSpPr>
        <p:spPr>
          <a:xfrm>
            <a:off x="2218672" y="3447620"/>
            <a:ext cx="4005330" cy="646331"/>
          </a:xfrm>
          <a:prstGeom prst="rect">
            <a:avLst/>
          </a:prstGeom>
          <a:solidFill>
            <a:schemeClr val="accent2"/>
          </a:solidFill>
        </p:spPr>
        <p:txBody>
          <a:bodyPr wrap="square" rtlCol="0">
            <a:spAutoFit/>
          </a:bodyPr>
          <a:lstStyle/>
          <a:p>
            <a:pPr algn="ctr"/>
            <a:r>
              <a:rPr lang="es-CO" sz="3600" dirty="0" smtClean="0"/>
              <a:t>Observaciones </a:t>
            </a:r>
            <a:endParaRPr lang="es-CO" sz="3600" dirty="0"/>
          </a:p>
        </p:txBody>
      </p:sp>
      <p:pic>
        <p:nvPicPr>
          <p:cNvPr id="5" name="Imagen 4"/>
          <p:cNvPicPr>
            <a:picLocks noChangeAspect="1"/>
          </p:cNvPicPr>
          <p:nvPr/>
        </p:nvPicPr>
        <p:blipFill>
          <a:blip r:embed="rId2"/>
          <a:stretch>
            <a:fillRect/>
          </a:stretch>
        </p:blipFill>
        <p:spPr>
          <a:xfrm>
            <a:off x="0" y="-36123"/>
            <a:ext cx="1365161" cy="899008"/>
          </a:xfrm>
          <a:prstGeom prst="rect">
            <a:avLst/>
          </a:prstGeom>
        </p:spPr>
      </p:pic>
    </p:spTree>
    <p:extLst>
      <p:ext uri="{BB962C8B-B14F-4D97-AF65-F5344CB8AC3E}">
        <p14:creationId xmlns:p14="http://schemas.microsoft.com/office/powerpoint/2010/main" val="402855530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154</TotalTime>
  <Words>1893</Words>
  <Application>Microsoft Office PowerPoint</Application>
  <PresentationFormat>Presentación en pantalla (4:3)</PresentationFormat>
  <Paragraphs>138</Paragraphs>
  <Slides>21</Slides>
  <Notes>6</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21</vt:i4>
      </vt:variant>
    </vt:vector>
  </HeadingPairs>
  <TitlesOfParts>
    <vt:vector size="26" baseType="lpstr">
      <vt:lpstr>Arial</vt:lpstr>
      <vt:lpstr>Calibri</vt:lpstr>
      <vt:lpstr>Trebuchet MS</vt:lpstr>
      <vt:lpstr>Wingdings 3</vt:lpstr>
      <vt:lpstr>Faceta</vt:lpstr>
      <vt:lpstr>Consejo Territorial de Planeación Distrital  (CTPD) </vt:lpstr>
      <vt:lpstr>Consejo Territorial de Planeación Distrital (1)  </vt:lpstr>
      <vt:lpstr>Consejo Territorial de Planeación Distrital (2)</vt:lpstr>
      <vt:lpstr>Consejo Territorial de Planeación Distrital (2)</vt:lpstr>
      <vt:lpstr>Proceso de construcción del concepto PDD 2020-2024 </vt:lpstr>
      <vt:lpstr>Resultado Concepto   </vt:lpstr>
      <vt:lpstr>Documento 1  </vt:lpstr>
      <vt:lpstr>Documento 2 </vt:lpstr>
      <vt:lpstr>Documento 3 </vt:lpstr>
      <vt:lpstr>Aspectos Positivos (1) </vt:lpstr>
      <vt:lpstr>Aspectos Positivos (2) </vt:lpstr>
      <vt:lpstr>Aspectos Positivos (3) </vt:lpstr>
      <vt:lpstr>Aspectos Positivos (4)  </vt:lpstr>
      <vt:lpstr>Preocupaciones y Recomendaciones  (1)  </vt:lpstr>
      <vt:lpstr>Preocupaciones y Recomendaciones  (2)  </vt:lpstr>
      <vt:lpstr>Preocupaciones Recomendaciones  (3)  </vt:lpstr>
      <vt:lpstr>Preocupaciones Recomendaciones  (4)  </vt:lpstr>
      <vt:lpstr>Preocupaciones Recomendaciones  (5)  </vt:lpstr>
      <vt:lpstr>Preocupaciones Recomendaciones  (5)  </vt:lpstr>
      <vt:lpstr>Frente a la crisis generada  por el Covid 19</vt:lpstr>
      <vt:lpstr>¿Y qué Sigue y que debemos hacer de hoy en adelante?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Consejo Territorial de Planeación Distrital  (CTPD)</dc:title>
  <dc:creator>wilton early aguilar</dc:creator>
  <cp:lastModifiedBy>User</cp:lastModifiedBy>
  <cp:revision>30</cp:revision>
  <dcterms:created xsi:type="dcterms:W3CDTF">2020-03-31T15:56:39Z</dcterms:created>
  <dcterms:modified xsi:type="dcterms:W3CDTF">2020-03-31T18:58:06Z</dcterms:modified>
</cp:coreProperties>
</file>