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110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120"/>
    <a:srgbClr val="EE3722"/>
    <a:srgbClr val="7F7F7F"/>
    <a:srgbClr val="FFC000"/>
    <a:srgbClr val="FFFFFF"/>
    <a:srgbClr val="002060"/>
    <a:srgbClr val="A6A6A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42"/>
    <p:restoredTop sz="94621"/>
  </p:normalViewPr>
  <p:slideViewPr>
    <p:cSldViewPr snapToGrid="0">
      <p:cViewPr varScale="1">
        <p:scale>
          <a:sx n="88" d="100"/>
          <a:sy n="88" d="100"/>
        </p:scale>
        <p:origin x="30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CDC95-0B26-403B-92C8-8DDAC093B8D5}" type="datetimeFigureOut">
              <a:rPr lang="es-CO" smtClean="0"/>
              <a:t>06/07/2022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07197-B662-42F3-9C1C-981FC0C789B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3526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907197-B662-42F3-9C1C-981FC0C789B5}" type="slidenum">
              <a:rPr kumimoji="0" lang="es-C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6483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CB7BAE-4C2D-8544-BF7E-86E1B7F463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39B191-9293-E549-AB8B-BFDD5BECF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DDE5A1-F8C5-C743-ADC8-B09314312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9502-1A0D-0B4A-B88D-91B0453A0EFC}" type="datetimeFigureOut">
              <a:rPr lang="es-CO" smtClean="0"/>
              <a:t>06/07/2022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B5E7DB-D456-1643-8AE4-13E4A9669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2039DA-E3FF-CD40-B799-8E0B6D882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58435-4A77-C942-A96A-21801210E2EC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Google Shape;336;g65c8461a72_0_402">
            <a:extLst>
              <a:ext uri="{FF2B5EF4-FFF2-40B4-BE49-F238E27FC236}">
                <a16:creationId xmlns:a16="http://schemas.microsoft.com/office/drawing/2014/main" id="{B955289A-560B-A51E-B12B-B070BA0BFE1F}"/>
              </a:ext>
            </a:extLst>
          </p:cNvPr>
          <p:cNvSpPr/>
          <p:nvPr userDrawn="1"/>
        </p:nvSpPr>
        <p:spPr>
          <a:xfrm>
            <a:off x="12431045" y="1215098"/>
            <a:ext cx="513164" cy="414506"/>
          </a:xfrm>
          <a:prstGeom prst="rect">
            <a:avLst/>
          </a:prstGeom>
          <a:solidFill>
            <a:srgbClr val="E6012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endParaRPr lang="es-E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Tahoma"/>
              <a:cs typeface="Tahoma"/>
            </a:endParaRPr>
          </a:p>
        </p:txBody>
      </p:sp>
      <p:sp>
        <p:nvSpPr>
          <p:cNvPr id="11" name="Google Shape;336;g65c8461a72_0_402">
            <a:extLst>
              <a:ext uri="{FF2B5EF4-FFF2-40B4-BE49-F238E27FC236}">
                <a16:creationId xmlns:a16="http://schemas.microsoft.com/office/drawing/2014/main" id="{98E61A32-8B9C-AF31-F3DB-D9D7C5DC871E}"/>
              </a:ext>
            </a:extLst>
          </p:cNvPr>
          <p:cNvSpPr/>
          <p:nvPr userDrawn="1"/>
        </p:nvSpPr>
        <p:spPr>
          <a:xfrm>
            <a:off x="12431045" y="2316163"/>
            <a:ext cx="513164" cy="41450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endParaRPr lang="es-E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Tahoma"/>
              <a:cs typeface="Tahoma"/>
            </a:endParaRPr>
          </a:p>
        </p:txBody>
      </p:sp>
      <p:sp>
        <p:nvSpPr>
          <p:cNvPr id="12" name="Google Shape;336;g65c8461a72_0_402">
            <a:extLst>
              <a:ext uri="{FF2B5EF4-FFF2-40B4-BE49-F238E27FC236}">
                <a16:creationId xmlns:a16="http://schemas.microsoft.com/office/drawing/2014/main" id="{A02E5D35-784D-2F76-3F4E-FED5357FB553}"/>
              </a:ext>
            </a:extLst>
          </p:cNvPr>
          <p:cNvSpPr/>
          <p:nvPr userDrawn="1"/>
        </p:nvSpPr>
        <p:spPr>
          <a:xfrm>
            <a:off x="12431045" y="3429000"/>
            <a:ext cx="513164" cy="41450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endParaRPr lang="es-E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Tahoma"/>
              <a:cs typeface="Tahoma"/>
            </a:endParaRPr>
          </a:p>
        </p:txBody>
      </p:sp>
      <p:sp>
        <p:nvSpPr>
          <p:cNvPr id="13" name="Google Shape;336;g65c8461a72_0_402">
            <a:extLst>
              <a:ext uri="{FF2B5EF4-FFF2-40B4-BE49-F238E27FC236}">
                <a16:creationId xmlns:a16="http://schemas.microsoft.com/office/drawing/2014/main" id="{384917F7-D9AA-EC49-C11E-7D74B57E8EDB}"/>
              </a:ext>
            </a:extLst>
          </p:cNvPr>
          <p:cNvSpPr/>
          <p:nvPr userDrawn="1"/>
        </p:nvSpPr>
        <p:spPr>
          <a:xfrm>
            <a:off x="12431045" y="4334584"/>
            <a:ext cx="513164" cy="41450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endParaRPr lang="es-E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756418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6ED215-E6B5-0343-AE87-F194BC8A8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05A1BF8-C21F-AE48-9AE3-F5784CCE69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34051F-DA21-D844-92BF-0CE70436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9502-1A0D-0B4A-B88D-91B0453A0EFC}" type="datetimeFigureOut">
              <a:rPr lang="es-CO" smtClean="0"/>
              <a:t>06/07/2022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DB6448-58F3-804C-87D4-7A9EE5379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38B2BF-FB03-DE47-9D01-50FB415FA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58435-4A77-C942-A96A-21801210E2E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45364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C4A2869-9455-4649-8B89-44BA5F5CF5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1A3B749-342B-C840-BB47-E7C0CCD81B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2FE8CB-7A4A-AB49-8026-865F7174C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9502-1A0D-0B4A-B88D-91B0453A0EFC}" type="datetimeFigureOut">
              <a:rPr lang="es-CO" smtClean="0"/>
              <a:t>06/07/2022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40EC1F-B7BA-8248-AC77-150F7945C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3E88A6-53C7-7743-A5A7-082AD313D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58435-4A77-C942-A96A-21801210E2E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415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B44DD8-2D90-E444-94F1-3B130BD2A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FE0472-4889-EC49-8283-B7687C291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FC5CAD-07A5-D64C-A85C-EC07D3644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9502-1A0D-0B4A-B88D-91B0453A0EFC}" type="datetimeFigureOut">
              <a:rPr lang="es-CO" smtClean="0"/>
              <a:t>06/07/2022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6F53BA-9A2B-104C-AEEC-7B930C7CA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C9E05F-6021-1044-8A25-A64A92268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58435-4A77-C942-A96A-21801210E2E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3722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DEB99C-3985-4847-A0B4-73934B9E7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9B3FF1F-88AD-F347-B826-D223755F04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60A45C-245F-0A41-8A44-5FBFDD59D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9502-1A0D-0B4A-B88D-91B0453A0EFC}" type="datetimeFigureOut">
              <a:rPr lang="es-CO" smtClean="0"/>
              <a:t>06/07/2022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C1F08B-1C80-DD44-A42E-FD6161125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833DB8-398F-A84F-95A6-1DF282AF1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58435-4A77-C942-A96A-21801210E2E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48075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401408-E5E8-3C45-B38D-5F674E691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B4DE0D-05EF-3F42-941D-D4D0C1B84E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B0CDF41-A492-5A40-8D47-F7B1ABB490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4B4A320-7A26-9946-B6F4-A5ABB3CF9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9502-1A0D-0B4A-B88D-91B0453A0EFC}" type="datetimeFigureOut">
              <a:rPr lang="es-CO" smtClean="0"/>
              <a:t>06/07/2022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366F2F2-03C9-E549-A7C9-6A8E0B28C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3260424-9552-7F47-B755-5F4B89B93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58435-4A77-C942-A96A-21801210E2E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3686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9DFB6B-845D-8549-812E-56EF39F21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B9295F-3A1B-6B4D-8F33-970C89314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1BA0E2-9E6C-7045-BE85-4CD915629C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09F0D22-C4E2-1A47-BDA3-A20C6D422F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5DC57F5-421D-BA44-A9B9-C829BB41B5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F24B3F3-E02B-FB46-99B1-404D773B6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9502-1A0D-0B4A-B88D-91B0453A0EFC}" type="datetimeFigureOut">
              <a:rPr lang="es-CO" smtClean="0"/>
              <a:t>06/07/2022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EE6CF8-13FA-0A47-A20A-C775483A9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EECDA7C-4BB8-0A43-8602-F913C7C0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58435-4A77-C942-A96A-21801210E2E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958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F6B906-CCCD-FD43-917B-7A0E14BE4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70DE0A0-CA9C-CD49-BD5E-6405970BD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9502-1A0D-0B4A-B88D-91B0453A0EFC}" type="datetimeFigureOut">
              <a:rPr lang="es-CO" smtClean="0"/>
              <a:t>06/07/2022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C9E50AC-2E4C-7445-AE57-4E7C8C5B3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815B251-C17B-454D-B2DA-84B879159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58435-4A77-C942-A96A-21801210E2E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0108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882D39B-ED18-F943-8CC7-B7457010C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9502-1A0D-0B4A-B88D-91B0453A0EFC}" type="datetimeFigureOut">
              <a:rPr lang="es-CO" smtClean="0"/>
              <a:t>06/07/2022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E46D4C9-B298-3840-A742-32E2415EF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6946FC3-2208-5247-AD0D-8D6F4187E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58435-4A77-C942-A96A-21801210E2E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29934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C919D6-4708-D948-8949-F7D6BDFA8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F6BD5D-2A19-9A46-8826-D4B0154CB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66BE1CC-CC72-AB4C-902F-542E5482A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F019F7-04A9-8B46-AC1C-A978684F8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9502-1A0D-0B4A-B88D-91B0453A0EFC}" type="datetimeFigureOut">
              <a:rPr lang="es-CO" smtClean="0"/>
              <a:t>06/07/2022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1C1977-B38C-784D-A879-76870846E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2AB1360-4475-3C40-8A85-D0BF98E88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58435-4A77-C942-A96A-21801210E2E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130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498DAC-FA2C-EE4F-9465-45F752D68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4D3D7BB-F900-1C40-AA58-3DA75D8187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CBE7196-28D2-E944-A63B-655545EA4E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1117B1C-0482-2943-B6A6-8158FD488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9502-1A0D-0B4A-B88D-91B0453A0EFC}" type="datetimeFigureOut">
              <a:rPr lang="es-CO" smtClean="0"/>
              <a:t>06/07/2022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AB5B87-E2CB-3E41-A203-591FBED8D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6549C8C-895B-BC4C-8738-1B77E6E6F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58435-4A77-C942-A96A-21801210E2E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5860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9FC6D6F-C7F0-9D49-8744-1349351B5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C156CD-6E6F-1043-BD4C-1DDBCEB79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678098-C4B2-2C47-A607-16CE875110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B9502-1A0D-0B4A-B88D-91B0453A0EFC}" type="datetimeFigureOut">
              <a:rPr lang="es-CO" smtClean="0"/>
              <a:t>06/07/2022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01AEC8-0A82-4940-B63E-ACD23609B3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B79172-E32C-484C-91FF-AE4A842EA3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58435-4A77-C942-A96A-21801210E2E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60672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Elipse 74">
            <a:extLst>
              <a:ext uri="{FF2B5EF4-FFF2-40B4-BE49-F238E27FC236}">
                <a16:creationId xmlns:a16="http://schemas.microsoft.com/office/drawing/2014/main" id="{67B9639D-C256-61D6-6C79-E448DB37B654}"/>
              </a:ext>
            </a:extLst>
          </p:cNvPr>
          <p:cNvSpPr/>
          <p:nvPr/>
        </p:nvSpPr>
        <p:spPr>
          <a:xfrm>
            <a:off x="8302417" y="1334880"/>
            <a:ext cx="961074" cy="96107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6" name="Elipse 75">
            <a:extLst>
              <a:ext uri="{FF2B5EF4-FFF2-40B4-BE49-F238E27FC236}">
                <a16:creationId xmlns:a16="http://schemas.microsoft.com/office/drawing/2014/main" id="{CBE8E86E-6F61-60A8-F632-68770E6BF7FB}"/>
              </a:ext>
            </a:extLst>
          </p:cNvPr>
          <p:cNvSpPr/>
          <p:nvPr/>
        </p:nvSpPr>
        <p:spPr>
          <a:xfrm>
            <a:off x="6391033" y="1334880"/>
            <a:ext cx="961074" cy="96107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7" name="Elipse 76">
            <a:extLst>
              <a:ext uri="{FF2B5EF4-FFF2-40B4-BE49-F238E27FC236}">
                <a16:creationId xmlns:a16="http://schemas.microsoft.com/office/drawing/2014/main" id="{FD29A024-650A-187A-17BE-AFA84228C5C0}"/>
              </a:ext>
            </a:extLst>
          </p:cNvPr>
          <p:cNvSpPr/>
          <p:nvPr/>
        </p:nvSpPr>
        <p:spPr>
          <a:xfrm>
            <a:off x="4635506" y="1334880"/>
            <a:ext cx="961074" cy="96107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8" name="Elipse 77">
            <a:extLst>
              <a:ext uri="{FF2B5EF4-FFF2-40B4-BE49-F238E27FC236}">
                <a16:creationId xmlns:a16="http://schemas.microsoft.com/office/drawing/2014/main" id="{0497B3E7-FF12-07D5-A74E-A4F352ECA8BC}"/>
              </a:ext>
            </a:extLst>
          </p:cNvPr>
          <p:cNvSpPr/>
          <p:nvPr/>
        </p:nvSpPr>
        <p:spPr>
          <a:xfrm>
            <a:off x="2703237" y="1334880"/>
            <a:ext cx="961074" cy="96107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9" name="Elipse 78">
            <a:extLst>
              <a:ext uri="{FF2B5EF4-FFF2-40B4-BE49-F238E27FC236}">
                <a16:creationId xmlns:a16="http://schemas.microsoft.com/office/drawing/2014/main" id="{36159AE2-D4F1-D5F5-C8B7-3342E4589DF3}"/>
              </a:ext>
            </a:extLst>
          </p:cNvPr>
          <p:cNvSpPr/>
          <p:nvPr/>
        </p:nvSpPr>
        <p:spPr>
          <a:xfrm>
            <a:off x="827618" y="1334880"/>
            <a:ext cx="961074" cy="96107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1269B694-DBAD-BD88-272E-44E416A68ED4}"/>
              </a:ext>
            </a:extLst>
          </p:cNvPr>
          <p:cNvSpPr/>
          <p:nvPr/>
        </p:nvSpPr>
        <p:spPr>
          <a:xfrm>
            <a:off x="10090103" y="1334880"/>
            <a:ext cx="961074" cy="961074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5251C91-B194-4EF0-BD19-62220AED6F3D}"/>
              </a:ext>
            </a:extLst>
          </p:cNvPr>
          <p:cNvSpPr/>
          <p:nvPr/>
        </p:nvSpPr>
        <p:spPr>
          <a:xfrm>
            <a:off x="1" y="111477"/>
            <a:ext cx="2703236" cy="502588"/>
          </a:xfrm>
          <a:prstGeom prst="rect">
            <a:avLst/>
          </a:prstGeom>
          <a:solidFill>
            <a:srgbClr val="E6012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ha" panose="020B0604020202020204" pitchFamily="34" charset="0"/>
              <a:ea typeface="+mn-ea"/>
              <a:cs typeface="Latha" panose="020B0604020202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83A014A7-D688-49E0-8A35-7957A045FC77}"/>
              </a:ext>
            </a:extLst>
          </p:cNvPr>
          <p:cNvSpPr txBox="1"/>
          <p:nvPr/>
        </p:nvSpPr>
        <p:spPr>
          <a:xfrm>
            <a:off x="261126" y="152399"/>
            <a:ext cx="5403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Cronograma</a:t>
            </a:r>
            <a:endParaRPr kumimoji="0" lang="es-CO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2" name="Flecha: pentágono 1">
            <a:extLst>
              <a:ext uri="{FF2B5EF4-FFF2-40B4-BE49-F238E27FC236}">
                <a16:creationId xmlns:a16="http://schemas.microsoft.com/office/drawing/2014/main" id="{8F63DEA9-0A56-3715-3D95-5F3A1F5B3CA4}"/>
              </a:ext>
            </a:extLst>
          </p:cNvPr>
          <p:cNvSpPr/>
          <p:nvPr/>
        </p:nvSpPr>
        <p:spPr>
          <a:xfrm>
            <a:off x="479685" y="2377228"/>
            <a:ext cx="1993687" cy="627500"/>
          </a:xfrm>
          <a:prstGeom prst="homePlate">
            <a:avLst/>
          </a:prstGeom>
          <a:solidFill>
            <a:srgbClr val="E601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bg1"/>
                </a:solidFill>
              </a:rPr>
              <a:t>Alistamiento</a:t>
            </a:r>
          </a:p>
        </p:txBody>
      </p:sp>
      <p:sp>
        <p:nvSpPr>
          <p:cNvPr id="3" name="Flecha: cheurón 2">
            <a:extLst>
              <a:ext uri="{FF2B5EF4-FFF2-40B4-BE49-F238E27FC236}">
                <a16:creationId xmlns:a16="http://schemas.microsoft.com/office/drawing/2014/main" id="{BAF76B98-9755-70A8-7585-58464EA06A70}"/>
              </a:ext>
            </a:extLst>
          </p:cNvPr>
          <p:cNvSpPr/>
          <p:nvPr/>
        </p:nvSpPr>
        <p:spPr>
          <a:xfrm>
            <a:off x="2327474" y="2377227"/>
            <a:ext cx="1993687" cy="627500"/>
          </a:xfrm>
          <a:prstGeom prst="chevron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bg1"/>
                </a:solidFill>
              </a:rPr>
              <a:t>Registro de propuestas</a:t>
            </a:r>
          </a:p>
        </p:txBody>
      </p:sp>
      <p:sp>
        <p:nvSpPr>
          <p:cNvPr id="16" name="Flecha: cheurón 15">
            <a:extLst>
              <a:ext uri="{FF2B5EF4-FFF2-40B4-BE49-F238E27FC236}">
                <a16:creationId xmlns:a16="http://schemas.microsoft.com/office/drawing/2014/main" id="{2717404B-F437-205B-DE6E-CF9D3022B099}"/>
              </a:ext>
            </a:extLst>
          </p:cNvPr>
          <p:cNvSpPr/>
          <p:nvPr/>
        </p:nvSpPr>
        <p:spPr>
          <a:xfrm>
            <a:off x="4175263" y="2377227"/>
            <a:ext cx="1993687" cy="627500"/>
          </a:xfrm>
          <a:prstGeom prst="chevron">
            <a:avLst/>
          </a:prstGeom>
          <a:solidFill>
            <a:srgbClr val="E601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bg1"/>
                </a:solidFill>
              </a:rPr>
              <a:t>Revisión</a:t>
            </a:r>
          </a:p>
        </p:txBody>
      </p:sp>
      <p:sp>
        <p:nvSpPr>
          <p:cNvPr id="18" name="Flecha: cheurón 17">
            <a:extLst>
              <a:ext uri="{FF2B5EF4-FFF2-40B4-BE49-F238E27FC236}">
                <a16:creationId xmlns:a16="http://schemas.microsoft.com/office/drawing/2014/main" id="{EC54CA72-124B-D638-F2F2-8783159C3C80}"/>
              </a:ext>
            </a:extLst>
          </p:cNvPr>
          <p:cNvSpPr/>
          <p:nvPr/>
        </p:nvSpPr>
        <p:spPr>
          <a:xfrm>
            <a:off x="6023052" y="2377227"/>
            <a:ext cx="1993687" cy="627500"/>
          </a:xfrm>
          <a:prstGeom prst="chevron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500" b="1" dirty="0">
                <a:solidFill>
                  <a:schemeClr val="bg1"/>
                </a:solidFill>
              </a:rPr>
              <a:t>Alistamiento de priorización</a:t>
            </a:r>
          </a:p>
        </p:txBody>
      </p:sp>
      <p:sp>
        <p:nvSpPr>
          <p:cNvPr id="19" name="Flecha: cheurón 18">
            <a:extLst>
              <a:ext uri="{FF2B5EF4-FFF2-40B4-BE49-F238E27FC236}">
                <a16:creationId xmlns:a16="http://schemas.microsoft.com/office/drawing/2014/main" id="{5F7D68A4-03F6-4AA9-D94B-7B77FE86D0F8}"/>
              </a:ext>
            </a:extLst>
          </p:cNvPr>
          <p:cNvSpPr/>
          <p:nvPr/>
        </p:nvSpPr>
        <p:spPr>
          <a:xfrm>
            <a:off x="7870841" y="2377227"/>
            <a:ext cx="1993687" cy="627500"/>
          </a:xfrm>
          <a:prstGeom prst="chevron">
            <a:avLst/>
          </a:prstGeom>
          <a:solidFill>
            <a:srgbClr val="E601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bg1"/>
                </a:solidFill>
              </a:rPr>
              <a:t>Priorización</a:t>
            </a:r>
          </a:p>
        </p:txBody>
      </p:sp>
      <p:sp>
        <p:nvSpPr>
          <p:cNvPr id="20" name="Flecha: cheurón 19">
            <a:extLst>
              <a:ext uri="{FF2B5EF4-FFF2-40B4-BE49-F238E27FC236}">
                <a16:creationId xmlns:a16="http://schemas.microsoft.com/office/drawing/2014/main" id="{428CF3F0-CFE4-7A45-BFC7-A708AC492DCD}"/>
              </a:ext>
            </a:extLst>
          </p:cNvPr>
          <p:cNvSpPr/>
          <p:nvPr/>
        </p:nvSpPr>
        <p:spPr>
          <a:xfrm>
            <a:off x="9718628" y="2377227"/>
            <a:ext cx="1993687" cy="627500"/>
          </a:xfrm>
          <a:prstGeom prst="chevron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solidFill>
                  <a:schemeClr val="bg1"/>
                </a:solidFill>
              </a:rPr>
              <a:t>Consolidación</a:t>
            </a: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1A6432FC-A2B9-100B-8116-536EA198A50B}"/>
              </a:ext>
            </a:extLst>
          </p:cNvPr>
          <p:cNvCxnSpPr/>
          <p:nvPr/>
        </p:nvCxnSpPr>
        <p:spPr>
          <a:xfrm>
            <a:off x="479685" y="3589641"/>
            <a:ext cx="10867869" cy="0"/>
          </a:xfrm>
          <a:prstGeom prst="line">
            <a:avLst/>
          </a:prstGeom>
          <a:ln w="571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ipse 5">
            <a:extLst>
              <a:ext uri="{FF2B5EF4-FFF2-40B4-BE49-F238E27FC236}">
                <a16:creationId xmlns:a16="http://schemas.microsoft.com/office/drawing/2014/main" id="{534FDCB4-5356-30E1-77E0-5852EC97402A}"/>
              </a:ext>
            </a:extLst>
          </p:cNvPr>
          <p:cNvSpPr/>
          <p:nvPr/>
        </p:nvSpPr>
        <p:spPr>
          <a:xfrm>
            <a:off x="239842" y="3469718"/>
            <a:ext cx="239843" cy="239843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D406DBAB-4CD3-186C-E23C-BC68BECACA8B}"/>
              </a:ext>
            </a:extLst>
          </p:cNvPr>
          <p:cNvSpPr/>
          <p:nvPr/>
        </p:nvSpPr>
        <p:spPr>
          <a:xfrm>
            <a:off x="11227632" y="3469718"/>
            <a:ext cx="239843" cy="239843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1" name="Título 1">
            <a:extLst>
              <a:ext uri="{FF2B5EF4-FFF2-40B4-BE49-F238E27FC236}">
                <a16:creationId xmlns:a16="http://schemas.microsoft.com/office/drawing/2014/main" id="{75764853-12F4-2BFC-540E-764DA6A30197}"/>
              </a:ext>
            </a:extLst>
          </p:cNvPr>
          <p:cNvSpPr txBox="1">
            <a:spLocks/>
          </p:cNvSpPr>
          <p:nvPr/>
        </p:nvSpPr>
        <p:spPr>
          <a:xfrm>
            <a:off x="479686" y="3030582"/>
            <a:ext cx="1694384" cy="3604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ES" sz="1400" b="1" dirty="0">
                <a:latin typeface="Calibri" panose="020F0502020204030204"/>
              </a:rPr>
              <a:t>15 Junio a</a:t>
            </a:r>
            <a:endParaRPr lang="es-E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cs typeface="Calibri"/>
            </a:endParaRPr>
          </a:p>
          <a:p>
            <a:pPr>
              <a:defRPr/>
            </a:pPr>
            <a:r>
              <a:rPr lang="es-ES" sz="1400" b="1" dirty="0">
                <a:latin typeface="Calibri" panose="020F0502020204030204"/>
                <a:cs typeface="Calibri"/>
              </a:rPr>
              <a:t>27 de Junio</a:t>
            </a:r>
            <a:endParaRPr lang="es-ES" sz="1600" dirty="0"/>
          </a:p>
        </p:txBody>
      </p:sp>
      <p:sp>
        <p:nvSpPr>
          <p:cNvPr id="52" name="Título 1">
            <a:extLst>
              <a:ext uri="{FF2B5EF4-FFF2-40B4-BE49-F238E27FC236}">
                <a16:creationId xmlns:a16="http://schemas.microsoft.com/office/drawing/2014/main" id="{EE1C3EBA-D9C6-4B33-4D23-EAABEC28E329}"/>
              </a:ext>
            </a:extLst>
          </p:cNvPr>
          <p:cNvSpPr txBox="1">
            <a:spLocks/>
          </p:cNvSpPr>
          <p:nvPr/>
        </p:nvSpPr>
        <p:spPr>
          <a:xfrm>
            <a:off x="2405852" y="3030582"/>
            <a:ext cx="1694384" cy="5156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ES" sz="1400" b="1" dirty="0">
                <a:latin typeface="Calibri" panose="020F0502020204030204"/>
              </a:rPr>
              <a:t>28 Junio a</a:t>
            </a:r>
            <a:endParaRPr lang="es-CO" sz="1400" b="1" dirty="0">
              <a:latin typeface="Calibri" panose="020F0502020204030204"/>
              <a:cs typeface="Calibri"/>
            </a:endParaRPr>
          </a:p>
          <a:p>
            <a:pPr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19 </a:t>
            </a:r>
            <a:r>
              <a:rPr lang="es-ES" sz="1400" b="1" dirty="0">
                <a:latin typeface="Calibri" panose="020F0502020204030204"/>
              </a:rPr>
              <a:t>Agosto </a:t>
            </a:r>
            <a:endParaRPr lang="es-CO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sp>
        <p:nvSpPr>
          <p:cNvPr id="53" name="Título 1">
            <a:extLst>
              <a:ext uri="{FF2B5EF4-FFF2-40B4-BE49-F238E27FC236}">
                <a16:creationId xmlns:a16="http://schemas.microsoft.com/office/drawing/2014/main" id="{46432ACF-4104-B986-5CBB-1D00A37144FE}"/>
              </a:ext>
            </a:extLst>
          </p:cNvPr>
          <p:cNvSpPr txBox="1">
            <a:spLocks/>
          </p:cNvSpPr>
          <p:nvPr/>
        </p:nvSpPr>
        <p:spPr>
          <a:xfrm>
            <a:off x="4345733" y="3030582"/>
            <a:ext cx="1292352" cy="5564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ES" sz="1400" b="1" dirty="0">
                <a:latin typeface="Calibri" panose="020F0502020204030204"/>
              </a:rPr>
              <a:t>28 Junio a</a:t>
            </a:r>
            <a:endParaRPr lang="es-E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cs typeface="Calibri"/>
            </a:endParaRPr>
          </a:p>
          <a:p>
            <a:pPr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 </a:t>
            </a:r>
            <a:r>
              <a:rPr lang="es-ES" sz="1400" b="1" dirty="0">
                <a:latin typeface="Calibri" panose="020F0502020204030204"/>
              </a:rPr>
              <a:t>Septiembre</a:t>
            </a:r>
            <a:endParaRPr lang="es-CO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sp>
        <p:nvSpPr>
          <p:cNvPr id="54" name="Título 1">
            <a:extLst>
              <a:ext uri="{FF2B5EF4-FFF2-40B4-BE49-F238E27FC236}">
                <a16:creationId xmlns:a16="http://schemas.microsoft.com/office/drawing/2014/main" id="{37A74A2D-7536-8CED-8D0C-918C59CECC76}"/>
              </a:ext>
            </a:extLst>
          </p:cNvPr>
          <p:cNvSpPr txBox="1">
            <a:spLocks/>
          </p:cNvSpPr>
          <p:nvPr/>
        </p:nvSpPr>
        <p:spPr>
          <a:xfrm>
            <a:off x="6038552" y="3030582"/>
            <a:ext cx="1522388" cy="5564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 Septiembre a</a:t>
            </a:r>
            <a:endParaRPr lang="es-ES" sz="1400" b="1" dirty="0">
              <a:latin typeface="Calibri" panose="020F0502020204030204"/>
            </a:endParaRPr>
          </a:p>
          <a:p>
            <a:pPr>
              <a:defRPr/>
            </a:pPr>
            <a:r>
              <a:rPr lang="es-ES" sz="1400" b="1" dirty="0">
                <a:latin typeface="Calibri" panose="020F0502020204030204"/>
              </a:rPr>
              <a:t>30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s-ES" sz="1400" b="1" dirty="0">
                <a:latin typeface="Calibri" panose="020F0502020204030204"/>
              </a:rPr>
              <a:t>Septiembre </a:t>
            </a:r>
            <a:endParaRPr lang="es-CO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sp>
        <p:nvSpPr>
          <p:cNvPr id="55" name="Título 1">
            <a:extLst>
              <a:ext uri="{FF2B5EF4-FFF2-40B4-BE49-F238E27FC236}">
                <a16:creationId xmlns:a16="http://schemas.microsoft.com/office/drawing/2014/main" id="{4F932A0F-9112-F355-5036-68C2E0D3187B}"/>
              </a:ext>
            </a:extLst>
          </p:cNvPr>
          <p:cNvSpPr txBox="1">
            <a:spLocks/>
          </p:cNvSpPr>
          <p:nvPr/>
        </p:nvSpPr>
        <p:spPr>
          <a:xfrm>
            <a:off x="7961406" y="3030582"/>
            <a:ext cx="1682977" cy="5896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</a:t>
            </a:r>
            <a:r>
              <a:rPr lang="es-ES" sz="1400" b="1" dirty="0">
                <a:latin typeface="Calibri" panose="020F0502020204030204"/>
              </a:rPr>
              <a:t>octubre a   </a:t>
            </a:r>
          </a:p>
          <a:p>
            <a:pPr>
              <a:defRPr/>
            </a:pPr>
            <a:r>
              <a:rPr lang="es-ES" sz="1400" b="1" dirty="0">
                <a:latin typeface="Calibri" panose="020F0502020204030204"/>
              </a:rPr>
              <a:t>31 octubre</a:t>
            </a:r>
            <a:endParaRPr lang="es-CO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sp>
        <p:nvSpPr>
          <p:cNvPr id="56" name="Título 1">
            <a:extLst>
              <a:ext uri="{FF2B5EF4-FFF2-40B4-BE49-F238E27FC236}">
                <a16:creationId xmlns:a16="http://schemas.microsoft.com/office/drawing/2014/main" id="{AF3C705E-9757-AE2B-DA1E-98AA6C105AD6}"/>
              </a:ext>
            </a:extLst>
          </p:cNvPr>
          <p:cNvSpPr txBox="1">
            <a:spLocks/>
          </p:cNvSpPr>
          <p:nvPr/>
        </p:nvSpPr>
        <p:spPr>
          <a:xfrm>
            <a:off x="9769243" y="3030582"/>
            <a:ext cx="1536767" cy="5786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ES" sz="1400" b="1" dirty="0">
                <a:latin typeface="Calibri" panose="020F0502020204030204"/>
              </a:rPr>
              <a:t>1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Noviembre a</a:t>
            </a:r>
            <a:r>
              <a:rPr lang="es-ES" sz="1400" b="1" dirty="0">
                <a:latin typeface="Calibri" panose="020F0502020204030204"/>
              </a:rPr>
              <a:t> 22 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Noviembre</a:t>
            </a:r>
            <a:r>
              <a:rPr lang="es-ES" sz="1400" b="1" dirty="0">
                <a:latin typeface="Calibri" panose="020F0502020204030204"/>
              </a:rPr>
              <a:t> </a:t>
            </a:r>
            <a:endParaRPr lang="es-CO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cs typeface="Calibri"/>
            </a:endParaRPr>
          </a:p>
        </p:txBody>
      </p:sp>
      <p:sp>
        <p:nvSpPr>
          <p:cNvPr id="60" name="Título 1">
            <a:extLst>
              <a:ext uri="{FF2B5EF4-FFF2-40B4-BE49-F238E27FC236}">
                <a16:creationId xmlns:a16="http://schemas.microsoft.com/office/drawing/2014/main" id="{7DD12BB7-1D5E-B6B6-5AF5-2E1041AADE4D}"/>
              </a:ext>
            </a:extLst>
          </p:cNvPr>
          <p:cNvSpPr txBox="1">
            <a:spLocks/>
          </p:cNvSpPr>
          <p:nvPr/>
        </p:nvSpPr>
        <p:spPr>
          <a:xfrm>
            <a:off x="479686" y="3634148"/>
            <a:ext cx="1694384" cy="12651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  <a:defRPr/>
            </a:pPr>
            <a:r>
              <a:rPr lang="es-ES" sz="1200" dirty="0">
                <a:latin typeface="Calibri" panose="020F0502020204030204"/>
              </a:rPr>
              <a:t>Clasificación de metas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s-ES" sz="1200" dirty="0">
                <a:latin typeface="Calibri" panose="020F0502020204030204"/>
              </a:rPr>
              <a:t>Definición de criterios de aprobación</a:t>
            </a:r>
            <a:endParaRPr lang="es-ES" sz="1400" dirty="0"/>
          </a:p>
        </p:txBody>
      </p:sp>
      <p:sp>
        <p:nvSpPr>
          <p:cNvPr id="61" name="Título 1">
            <a:extLst>
              <a:ext uri="{FF2B5EF4-FFF2-40B4-BE49-F238E27FC236}">
                <a16:creationId xmlns:a16="http://schemas.microsoft.com/office/drawing/2014/main" id="{1C5D1821-C677-C6CB-EF83-5865DBCDD2A6}"/>
              </a:ext>
            </a:extLst>
          </p:cNvPr>
          <p:cNvSpPr txBox="1">
            <a:spLocks/>
          </p:cNvSpPr>
          <p:nvPr/>
        </p:nvSpPr>
        <p:spPr>
          <a:xfrm>
            <a:off x="2327670" y="3727963"/>
            <a:ext cx="1694384" cy="12651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  <a:defRPr/>
            </a:pPr>
            <a:r>
              <a:rPr lang="es-ES" sz="1200" dirty="0">
                <a:latin typeface="Calibri" panose="020F0502020204030204"/>
              </a:rPr>
              <a:t>Desarrollo de laboratorios cívicos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s-ES" sz="1200" dirty="0">
                <a:latin typeface="Calibri" panose="020F0502020204030204"/>
              </a:rPr>
              <a:t>Registro propuestas iniciativa autónoma</a:t>
            </a:r>
            <a:endParaRPr lang="es-ES" sz="1400" dirty="0"/>
          </a:p>
        </p:txBody>
      </p:sp>
      <p:sp>
        <p:nvSpPr>
          <p:cNvPr id="62" name="Título 1">
            <a:extLst>
              <a:ext uri="{FF2B5EF4-FFF2-40B4-BE49-F238E27FC236}">
                <a16:creationId xmlns:a16="http://schemas.microsoft.com/office/drawing/2014/main" id="{6B622018-3277-B8A9-90A8-D29C81D4963D}"/>
              </a:ext>
            </a:extLst>
          </p:cNvPr>
          <p:cNvSpPr txBox="1">
            <a:spLocks/>
          </p:cNvSpPr>
          <p:nvPr/>
        </p:nvSpPr>
        <p:spPr>
          <a:xfrm>
            <a:off x="4175654" y="3727963"/>
            <a:ext cx="1694384" cy="18185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  <a:defRPr/>
            </a:pPr>
            <a:r>
              <a:rPr lang="es-ES" sz="1200" dirty="0">
                <a:latin typeface="Calibri" panose="020F0502020204030204"/>
              </a:rPr>
              <a:t>Emisión de alertas por parte de la Alcaldía Local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s-ES" sz="1200" dirty="0">
                <a:latin typeface="Calibri" panose="020F0502020204030204"/>
              </a:rPr>
              <a:t>Revisión técnica de las propuestas y emisión del concepto preliminar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s-ES" sz="1200" dirty="0">
                <a:latin typeface="Calibri" panose="020F0502020204030204"/>
              </a:rPr>
              <a:t>Retroalimentación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s-ES" sz="1200" dirty="0">
              <a:latin typeface="Calibri" panose="020F0502020204030204"/>
            </a:endParaRPr>
          </a:p>
        </p:txBody>
      </p:sp>
      <p:sp>
        <p:nvSpPr>
          <p:cNvPr id="63" name="Título 1">
            <a:extLst>
              <a:ext uri="{FF2B5EF4-FFF2-40B4-BE49-F238E27FC236}">
                <a16:creationId xmlns:a16="http://schemas.microsoft.com/office/drawing/2014/main" id="{12302E13-4EE5-66D8-27EE-5B00E4310312}"/>
              </a:ext>
            </a:extLst>
          </p:cNvPr>
          <p:cNvSpPr txBox="1">
            <a:spLocks/>
          </p:cNvSpPr>
          <p:nvPr/>
        </p:nvSpPr>
        <p:spPr>
          <a:xfrm>
            <a:off x="6023638" y="3727963"/>
            <a:ext cx="1694384" cy="13613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  <a:defRPr/>
            </a:pPr>
            <a:r>
              <a:rPr lang="es-ES" sz="1200" dirty="0">
                <a:latin typeface="Calibri" panose="020F0502020204030204"/>
              </a:rPr>
              <a:t>Identificación y socialización de propuestas que pasan a priorización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s-ES" sz="1200" dirty="0">
                <a:latin typeface="Calibri" panose="020F0502020204030204"/>
              </a:rPr>
              <a:t>Preparación para el despliegue</a:t>
            </a:r>
            <a:endParaRPr lang="es-ES" sz="1400" dirty="0"/>
          </a:p>
        </p:txBody>
      </p:sp>
      <p:sp>
        <p:nvSpPr>
          <p:cNvPr id="64" name="Título 1">
            <a:extLst>
              <a:ext uri="{FF2B5EF4-FFF2-40B4-BE49-F238E27FC236}">
                <a16:creationId xmlns:a16="http://schemas.microsoft.com/office/drawing/2014/main" id="{AA9D68E9-63E5-3071-27A2-60961E8A56EF}"/>
              </a:ext>
            </a:extLst>
          </p:cNvPr>
          <p:cNvSpPr txBox="1">
            <a:spLocks/>
          </p:cNvSpPr>
          <p:nvPr/>
        </p:nvSpPr>
        <p:spPr>
          <a:xfrm>
            <a:off x="7841285" y="3254165"/>
            <a:ext cx="1694384" cy="13613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  <a:defRPr/>
            </a:pPr>
            <a:r>
              <a:rPr lang="es-ES" sz="1200" dirty="0">
                <a:latin typeface="Calibri" panose="020F0502020204030204"/>
              </a:rPr>
              <a:t>Votación ciudadana</a:t>
            </a:r>
            <a:endParaRPr lang="es-ES" sz="1400" dirty="0"/>
          </a:p>
        </p:txBody>
      </p:sp>
      <p:sp>
        <p:nvSpPr>
          <p:cNvPr id="65" name="Título 1">
            <a:extLst>
              <a:ext uri="{FF2B5EF4-FFF2-40B4-BE49-F238E27FC236}">
                <a16:creationId xmlns:a16="http://schemas.microsoft.com/office/drawing/2014/main" id="{337FEE97-AEC8-B6A1-18E7-3AC9762F19A2}"/>
              </a:ext>
            </a:extLst>
          </p:cNvPr>
          <p:cNvSpPr txBox="1">
            <a:spLocks/>
          </p:cNvSpPr>
          <p:nvPr/>
        </p:nvSpPr>
        <p:spPr>
          <a:xfrm>
            <a:off x="9719605" y="3727963"/>
            <a:ext cx="1694384" cy="18185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  <a:defRPr/>
            </a:pPr>
            <a:r>
              <a:rPr lang="es-ES" sz="1200" dirty="0">
                <a:latin typeface="Calibri" panose="020F0502020204030204"/>
              </a:rPr>
              <a:t>Elaboración y firma del Acta de Acuerdos Participativos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s-ES" sz="1200" dirty="0">
                <a:latin typeface="Calibri" panose="020F0502020204030204"/>
              </a:rPr>
              <a:t>Publicación y difusión del Acta de Acuerdos Participativos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es-ES" sz="1200" dirty="0">
              <a:latin typeface="Calibri" panose="020F0502020204030204"/>
            </a:endParaRPr>
          </a:p>
          <a:p>
            <a:pPr marL="342900" indent="-342900">
              <a:buFont typeface="+mj-lt"/>
              <a:buAutoNum type="arabicPeriod"/>
              <a:defRPr/>
            </a:pPr>
            <a:endParaRPr lang="es-ES" sz="1200" dirty="0">
              <a:latin typeface="Calibri" panose="020F0502020204030204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4E60C58E-4F89-3084-935F-67049238A55F}"/>
              </a:ext>
            </a:extLst>
          </p:cNvPr>
          <p:cNvSpPr/>
          <p:nvPr/>
        </p:nvSpPr>
        <p:spPr>
          <a:xfrm>
            <a:off x="479685" y="5462215"/>
            <a:ext cx="11232628" cy="18911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solidFill>
                  <a:schemeClr val="tx1"/>
                </a:solidFill>
              </a:rPr>
              <a:t>Pedagogía y sensibilización</a:t>
            </a:r>
          </a:p>
        </p:txBody>
      </p:sp>
      <p:sp>
        <p:nvSpPr>
          <p:cNvPr id="72" name="Rectángulo 71">
            <a:extLst>
              <a:ext uri="{FF2B5EF4-FFF2-40B4-BE49-F238E27FC236}">
                <a16:creationId xmlns:a16="http://schemas.microsoft.com/office/drawing/2014/main" id="{62354DD1-3CAC-3ABE-7D96-436B4B4F9CA4}"/>
              </a:ext>
            </a:extLst>
          </p:cNvPr>
          <p:cNvSpPr/>
          <p:nvPr/>
        </p:nvSpPr>
        <p:spPr>
          <a:xfrm>
            <a:off x="479685" y="5781230"/>
            <a:ext cx="11232628" cy="18911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solidFill>
                  <a:schemeClr val="tx1"/>
                </a:solidFill>
              </a:rPr>
              <a:t>Inscripción de la ciudadanía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5689459-32E5-E721-EDD3-C81411A56D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379" y="1485427"/>
            <a:ext cx="696721" cy="69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ECEF4D8A-F7B3-613E-0A26-2C8778ECED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257" y="1460358"/>
            <a:ext cx="640194" cy="640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6874951B-1383-8411-C8F6-A443E64C54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165" y="1481412"/>
            <a:ext cx="627755" cy="627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A2D8C82C-2E7F-1D47-9F26-BBF0A90456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012" y="1575818"/>
            <a:ext cx="595883" cy="595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79231690-D9E2-0E11-4877-391436AA4E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9160" y="1498352"/>
            <a:ext cx="615263" cy="61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2">
            <a:extLst>
              <a:ext uri="{FF2B5EF4-FFF2-40B4-BE49-F238E27FC236}">
                <a16:creationId xmlns:a16="http://schemas.microsoft.com/office/drawing/2014/main" id="{BF31964E-6F91-5449-8E5E-ED66534A9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2469" y="1485427"/>
            <a:ext cx="696721" cy="69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65468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1158</TotalTime>
  <Words>117</Words>
  <Application>Microsoft Office PowerPoint</Application>
  <PresentationFormat>Panorámica</PresentationFormat>
  <Paragraphs>33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Latha</vt:lpstr>
      <vt:lpstr>Lato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Andrés Fernando Agudelo Aguilar</cp:lastModifiedBy>
  <cp:revision>30</cp:revision>
  <dcterms:created xsi:type="dcterms:W3CDTF">2021-06-10T20:17:35Z</dcterms:created>
  <dcterms:modified xsi:type="dcterms:W3CDTF">2022-07-06T19:33:48Z</dcterms:modified>
</cp:coreProperties>
</file>